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7" r:id="rId14"/>
    <p:sldId id="268" r:id="rId15"/>
    <p:sldId id="269" r:id="rId16"/>
    <p:sldId id="270" r:id="rId17"/>
    <p:sldId id="274" r:id="rId18"/>
    <p:sldId id="272" r:id="rId19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239434-AA8F-4AA1-B802-B34649F88FBA}" v="14" dt="2024-03-12T03:56:07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27"/>
    <p:restoredTop sz="94687"/>
  </p:normalViewPr>
  <p:slideViewPr>
    <p:cSldViewPr snapToGrid="0">
      <p:cViewPr varScale="1">
        <p:scale>
          <a:sx n="22" d="100"/>
          <a:sy n="22" d="100"/>
        </p:scale>
        <p:origin x="320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AF55-8F50-4FE4-B200-EFC15587B319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3C362-7DE6-4666-85E0-17B1723D3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88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3C362-7DE6-4666-85E0-17B1723D37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26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3C362-7DE6-4666-85E0-17B1723D37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57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3C362-7DE6-4666-85E0-17B1723D37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5F2929E-9D56-40F0-8436-9C3EA7576AD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4910361-6DB1-4EE3-8B10-77CCA00F1F0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9CE8458-9EC3-4267-85E5-6DE17F95981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F9786CD-6271-4456-9E3C-DA1D93A963E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28A8B2C-33B5-42BA-AE5C-9034C5A048D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627E129-7569-4756-A55E-69F12A08E35E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97DC4EB-89B1-4859-BA89-3B773572CD0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670B6AF-E266-4A53-9B3B-CAC884805D8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5D984D4-523D-48A2-87D6-FB402ECA266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BA9AF8-59EF-41E9-959E-B37073571AE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EC4C7C3-F681-474E-B63F-911A77D0C508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EE49B28-1115-40AE-8AA9-C586D8030EB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4A0D66-A5F4-4EC6-86AC-9D7CFFAFA0F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43EA2E9-07B4-4C15-9ABD-C33740CE974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6C1DFEE-7C7E-45D7-A8E8-1C66D66C1DD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8435AB0-A088-4F08-91E2-D9E5B943C20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4D9BC77-2403-4FC8-9EB6-ECB899A437B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758EF36-AB14-4C36-9C27-4A97AEFA31DC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A51EA85-DA62-45E1-AE31-24509FB26EC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5955940-FC8D-44A2-8C3F-C5F7F97570A5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BB21500-6DDB-42E4-A371-CE38A9C276D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D189CF1F-0F2D-4791-8A48-CADEC640243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AB2E57C-0A06-48C7-8526-ABB175198C47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48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A5E17E2-D7F8-46FF-BFED-4FE30B53A82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body"/>
          </p:nvPr>
        </p:nvSpPr>
        <p:spPr>
          <a:xfrm>
            <a:off x="1201320" y="11859840"/>
            <a:ext cx="21970800" cy="63648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anchor="ctr">
            <a:no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Seventh Outline Level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1206360" y="2575080"/>
            <a:ext cx="219708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/>
          <a:p>
            <a:pPr>
              <a:lnSpc>
                <a:spcPct val="80000"/>
              </a:lnSpc>
              <a:buNone/>
              <a:tabLst>
                <a:tab pos="0" algn="l"/>
              </a:tabLst>
            </a:pPr>
            <a:r>
              <a:rPr lang="en-US" sz="11600" b="1" strike="noStrike" spc="-233">
                <a:solidFill>
                  <a:srgbClr val="000000"/>
                </a:solidFill>
                <a:latin typeface="Helvetica Neue"/>
                <a:ea typeface="Helvetica Neue"/>
              </a:rPr>
              <a:t>Текст заголовка</a:t>
            </a:r>
            <a:endParaRPr lang="en-US" sz="116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01320" y="7223040"/>
            <a:ext cx="21970800" cy="190476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5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Уровень текста 1</a:t>
            </a:r>
            <a:endParaRPr lang="en-US" sz="5500" b="0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5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Уровень текста 2</a:t>
            </a:r>
            <a:endParaRPr lang="en-US" sz="5500" b="0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5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Уровень текста 3</a:t>
            </a:r>
            <a:endParaRPr lang="en-US" sz="5500" b="0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5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Уровень текста 4</a:t>
            </a:r>
            <a:endParaRPr lang="en-US" sz="5500" b="0" strike="noStrike" spc="-1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500" b="1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Уровень текста 5</a:t>
            </a:r>
            <a:endParaRPr lang="en-US" sz="5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1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en-US" sz="1800" b="0" strike="noStrike" spc="-1">
                <a:solidFill>
                  <a:srgbClr val="000000"/>
                </a:solidFill>
                <a:latin typeface="Helvetica Neue"/>
                <a:ea typeface="Helvetica Neue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fld id="{89DD8FE3-A87A-42EC-90C5-BDF06BD3B260}" type="slidenum">
              <a:rPr lang="en-US" sz="1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Num" idx="2"/>
          </p:nvPr>
        </p:nvSpPr>
        <p:spPr>
          <a:xfrm>
            <a:off x="12001320" y="13080960"/>
            <a:ext cx="368280" cy="374400"/>
          </a:xfrm>
          <a:prstGeom prst="rect">
            <a:avLst/>
          </a:prstGeom>
          <a:noFill/>
          <a:ln w="12600">
            <a:noFill/>
          </a:ln>
        </p:spPr>
        <p:txBody>
          <a:bodyPr lIns="50760" tIns="50760" rIns="50760" bIns="50760" anchor="b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en-US" sz="1800" b="0" strike="noStrike" spc="-1">
                <a:solidFill>
                  <a:srgbClr val="000000"/>
                </a:solidFill>
                <a:latin typeface="Helvetica Neue"/>
                <a:ea typeface="Helvetica Neue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fld id="{348DB8B1-42AC-4520-BD7A-2AEC2AD434EA}" type="slidenum">
              <a:rPr lang="en-US" sz="1800" b="0" strike="noStrike" spc="-1">
                <a:solidFill>
                  <a:srgbClr val="000000"/>
                </a:solidFill>
                <a:latin typeface="Helvetica Neue"/>
                <a:ea typeface="Helvetica Neue"/>
              </a:rPr>
              <a:t>‹#›</a:t>
            </a:fld>
            <a:endParaRPr lang="en-US" sz="1800" b="0" strike="noStrike" spc="-1"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4800" b="0" strike="noStrike" spc="-1">
                <a:solidFill>
                  <a:srgbClr val="000000"/>
                </a:solidFill>
                <a:latin typeface="Helvetica Neue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Helvetica Neue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Helvetica Neue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Helvetica Neue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6722515/" TargetMode="External"/><Relationship Id="rId3" Type="http://schemas.openxmlformats.org/officeDocument/2006/relationships/hyperlink" Target="https://pubmed.ncbi.nlm.nih.gov/17012778/" TargetMode="External"/><Relationship Id="rId7" Type="http://schemas.openxmlformats.org/officeDocument/2006/relationships/hyperlink" Target="https://www.healthdirect.gov.au/foods-high-in-zinc" TargetMode="External"/><Relationship Id="rId2" Type="http://schemas.openxmlformats.org/officeDocument/2006/relationships/hyperlink" Target="https://www.researchgate.net/figure/Overview-of-zinc-distribution-and-disease-association-in-the-human-body-A-Approximate_fig1_339920239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researchgate.net/publication/261711178_Eliminating_Zinc_Deficiency_in_Rice-Based_Systems" TargetMode="External"/><Relationship Id="rId5" Type="http://schemas.openxmlformats.org/officeDocument/2006/relationships/hyperlink" Target="https://www.ncbi.nlm.nih.gov/books/NBK222317/#:~:text=The%20Recommended%20Dietary%20Allowance%20" TargetMode="External"/><Relationship Id="rId4" Type="http://schemas.openxmlformats.org/officeDocument/2006/relationships/hyperlink" Target="http://www.nap.ed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"/>
          <p:cNvSpPr/>
          <p:nvPr/>
        </p:nvSpPr>
        <p:spPr>
          <a:xfrm>
            <a:off x="0" y="0"/>
            <a:ext cx="14507280" cy="13715640"/>
          </a:xfrm>
          <a:prstGeom prst="rect">
            <a:avLst/>
          </a:prstGeom>
          <a:gradFill rotWithShape="0">
            <a:gsLst>
              <a:gs pos="0">
                <a:srgbClr val="00377B"/>
              </a:gs>
              <a:gs pos="100000">
                <a:srgbClr val="023475">
                  <a:alpha val="0"/>
                </a:srgbClr>
              </a:gs>
            </a:gsLst>
            <a:lin ang="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9319B-C71E-9307-0A67-893CEFA35141}"/>
              </a:ext>
            </a:extLst>
          </p:cNvPr>
          <p:cNvSpPr txBox="1"/>
          <p:nvPr/>
        </p:nvSpPr>
        <p:spPr>
          <a:xfrm>
            <a:off x="6969760" y="12476480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  <p:grpSp>
        <p:nvGrpSpPr>
          <p:cNvPr id="6" name="Группа">
            <a:extLst>
              <a:ext uri="{FF2B5EF4-FFF2-40B4-BE49-F238E27FC236}">
                <a16:creationId xmlns:a16="http://schemas.microsoft.com/office/drawing/2014/main" id="{062A1EED-DB96-E165-3EC1-CDC94ABAB84D}"/>
              </a:ext>
            </a:extLst>
          </p:cNvPr>
          <p:cNvGrpSpPr/>
          <p:nvPr/>
        </p:nvGrpSpPr>
        <p:grpSpPr bwMode="auto">
          <a:xfrm>
            <a:off x="-127380" y="-215640"/>
            <a:ext cx="24638760" cy="13931280"/>
            <a:chOff x="-255240" y="-215640"/>
            <a:chExt cx="24638760" cy="13931280"/>
          </a:xfrm>
        </p:grpSpPr>
        <p:pic>
          <p:nvPicPr>
            <p:cNvPr id="7" name="zink2.jpg" descr="zink2.jpg">
              <a:extLst>
                <a:ext uri="{FF2B5EF4-FFF2-40B4-BE49-F238E27FC236}">
                  <a16:creationId xmlns:a16="http://schemas.microsoft.com/office/drawing/2014/main" id="{A5152E8B-4CFE-B9F6-4BED-B82ECA5D0D0A}"/>
                </a:ext>
              </a:extLst>
            </p:cNvPr>
            <p:cNvPicPr/>
            <p:nvPr/>
          </p:nvPicPr>
          <p:blipFill>
            <a:blip r:embed="rId2"/>
            <a:srcRect t="33716" r="29459" b="6448"/>
            <a:stretch/>
          </p:blipFill>
          <p:spPr bwMode="auto">
            <a:xfrm>
              <a:off x="-255240" y="-215640"/>
              <a:ext cx="24638760" cy="139312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8" name="Прямоугольник">
              <a:extLst>
                <a:ext uri="{FF2B5EF4-FFF2-40B4-BE49-F238E27FC236}">
                  <a16:creationId xmlns:a16="http://schemas.microsoft.com/office/drawing/2014/main" id="{067A6289-890B-BB7A-AA26-FFC8FE627C63}"/>
                </a:ext>
              </a:extLst>
            </p:cNvPr>
            <p:cNvSpPr/>
            <p:nvPr/>
          </p:nvSpPr>
          <p:spPr bwMode="auto">
            <a:xfrm>
              <a:off x="-127800" y="-107640"/>
              <a:ext cx="14507280" cy="13715640"/>
            </a:xfrm>
            <a:prstGeom prst="rect">
              <a:avLst/>
            </a:prstGeom>
            <a:gradFill rotWithShape="0">
              <a:gsLst>
                <a:gs pos="0">
                  <a:srgbClr val="00377B"/>
                </a:gs>
                <a:gs pos="100000">
                  <a:srgbClr val="023475">
                    <a:alpha val="0"/>
                  </a:srgbClr>
                </a:gs>
              </a:gsLst>
              <a:lin ang="0" scaled="1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RU"/>
            </a:p>
          </p:txBody>
        </p:sp>
      </p:grpSp>
      <p:sp>
        <p:nvSpPr>
          <p:cNvPr id="81" name="Zinc…"/>
          <p:cNvSpPr/>
          <p:nvPr/>
        </p:nvSpPr>
        <p:spPr>
          <a:xfrm>
            <a:off x="813600" y="5334011"/>
            <a:ext cx="9958928" cy="314949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10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Zinc </a:t>
            </a:r>
            <a:endParaRPr lang="en-US" sz="11000" b="0" strike="noStrike" spc="-1" dirty="0">
              <a:latin typeface="Arial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10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Methionine </a:t>
            </a:r>
            <a:r>
              <a:rPr lang="en-US" sz="6100" spc="-1" dirty="0">
                <a:solidFill>
                  <a:srgbClr val="FFFFFF"/>
                </a:solidFill>
                <a:latin typeface="Gilroy Bold"/>
                <a:ea typeface="Gilroy Bold"/>
              </a:rPr>
              <a:t>2</a:t>
            </a:r>
            <a:r>
              <a:rPr lang="en-US" sz="61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5 mg</a:t>
            </a:r>
            <a:endParaRPr lang="en-US" sz="6100" b="0" strike="noStrike" spc="-1" dirty="0">
              <a:latin typeface="Arial"/>
            </a:endParaRPr>
          </a:p>
        </p:txBody>
      </p:sp>
      <p:sp>
        <p:nvSpPr>
          <p:cNvPr id="82" name="coralclub"/>
          <p:cNvSpPr/>
          <p:nvPr/>
        </p:nvSpPr>
        <p:spPr>
          <a:xfrm>
            <a:off x="1755360" y="3514680"/>
            <a:ext cx="4874040" cy="1048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6900" b="1" strike="noStrike" spc="-1" dirty="0" err="1">
                <a:solidFill>
                  <a:srgbClr val="FFFFFF"/>
                </a:solidFill>
                <a:latin typeface="Gilroy"/>
                <a:ea typeface="Gilroy-SemiboldItalic"/>
              </a:rPr>
              <a:t>coralclub</a:t>
            </a:r>
            <a:endParaRPr lang="en-US" sz="6900" b="0" strike="noStrike" spc="-1" dirty="0">
              <a:latin typeface="Arial"/>
            </a:endParaRPr>
          </a:p>
        </p:txBody>
      </p:sp>
      <p:sp>
        <p:nvSpPr>
          <p:cNvPr id="83" name="Умное соединение…"/>
          <p:cNvSpPr/>
          <p:nvPr/>
        </p:nvSpPr>
        <p:spPr>
          <a:xfrm>
            <a:off x="1656720" y="8881663"/>
            <a:ext cx="6346721" cy="164139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000" b="0" strike="noStrike" spc="-1" dirty="0">
                <a:solidFill>
                  <a:srgbClr val="FFFFFF"/>
                </a:solidFill>
                <a:latin typeface="Gilroy-Light"/>
                <a:ea typeface="Gilroy-Light"/>
              </a:rPr>
              <a:t>Smart combo </a:t>
            </a:r>
            <a:endParaRPr lang="en-US" sz="5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000" b="0" strike="noStrike" spc="-1" dirty="0">
                <a:solidFill>
                  <a:srgbClr val="FFFFFF"/>
                </a:solidFill>
                <a:latin typeface="Gilroy-Light"/>
                <a:ea typeface="Gilroy-Light"/>
              </a:rPr>
              <a:t>for better absorption</a:t>
            </a:r>
            <a:endParaRPr lang="en-US" sz="5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Учитывая важность цинка для здоровья…"/>
          <p:cNvSpPr/>
          <p:nvPr/>
        </p:nvSpPr>
        <p:spPr>
          <a:xfrm>
            <a:off x="768240" y="355484"/>
            <a:ext cx="22250160" cy="324183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FFFF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5100" dirty="0"/>
              <a:t>Recognizing zinc's vital role in health and understanding its absorption,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FFFF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5100" dirty="0"/>
              <a:t>we've developed a </a:t>
            </a:r>
            <a:r>
              <a:rPr lang="en-US" sz="5100" b="1" dirty="0"/>
              <a:t>next-generation</a:t>
            </a:r>
            <a:r>
              <a:rPr lang="en-US" sz="5100" dirty="0"/>
              <a:t> product with enhanced </a:t>
            </a:r>
            <a:r>
              <a:rPr lang="en-US" sz="5100" b="1" dirty="0"/>
              <a:t>bioavailability.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5100">
                <a:solidFill>
                  <a:srgbClr val="FFFFFF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endParaRPr lang="en-US" sz="5100" dirty="0"/>
          </a:p>
        </p:txBody>
      </p:sp>
      <p:sp>
        <p:nvSpPr>
          <p:cNvPr id="293" name="Линия"/>
          <p:cNvSpPr/>
          <p:nvPr/>
        </p:nvSpPr>
        <p:spPr>
          <a:xfrm>
            <a:off x="878400" y="3308400"/>
            <a:ext cx="0" cy="2292480"/>
          </a:xfrm>
          <a:prstGeom prst="line">
            <a:avLst/>
          </a:prstGeom>
          <a:ln w="25400">
            <a:solidFill>
              <a:srgbClr val="FFFF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4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295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pic>
        <p:nvPicPr>
          <p:cNvPr id="296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2288880" y="5438880"/>
            <a:ext cx="9559080" cy="6455160"/>
          </a:xfrm>
          <a:prstGeom prst="rect">
            <a:avLst/>
          </a:prstGeom>
          <a:ln w="12700">
            <a:noFill/>
          </a:ln>
        </p:spPr>
      </p:pic>
      <p:pic>
        <p:nvPicPr>
          <p:cNvPr id="297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0984680" y="5444640"/>
            <a:ext cx="11140200" cy="7251480"/>
          </a:xfrm>
          <a:prstGeom prst="rect">
            <a:avLst/>
          </a:prstGeom>
          <a:ln w="127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66CDB2-CFF2-03E5-2FAF-C9822170585C}"/>
              </a:ext>
            </a:extLst>
          </p:cNvPr>
          <p:cNvSpPr txBox="1"/>
          <p:nvPr/>
        </p:nvSpPr>
        <p:spPr>
          <a:xfrm>
            <a:off x="7826520" y="12350419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"/>
          <p:cNvSpPr/>
          <p:nvPr/>
        </p:nvSpPr>
        <p:spPr>
          <a:xfrm>
            <a:off x="0" y="0"/>
            <a:ext cx="14507280" cy="13715640"/>
          </a:xfrm>
          <a:prstGeom prst="rect">
            <a:avLst/>
          </a:prstGeom>
          <a:gradFill rotWithShape="0">
            <a:gsLst>
              <a:gs pos="0">
                <a:srgbClr val="00377B"/>
              </a:gs>
              <a:gs pos="100000">
                <a:srgbClr val="023475">
                  <a:alpha val="0"/>
                </a:srgbClr>
              </a:gs>
            </a:gsLst>
            <a:lin ang="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9319B-C71E-9307-0A67-893CEFA35141}"/>
              </a:ext>
            </a:extLst>
          </p:cNvPr>
          <p:cNvSpPr txBox="1"/>
          <p:nvPr/>
        </p:nvSpPr>
        <p:spPr>
          <a:xfrm>
            <a:off x="6969760" y="12476480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  <p:grpSp>
        <p:nvGrpSpPr>
          <p:cNvPr id="6" name="Группа">
            <a:extLst>
              <a:ext uri="{FF2B5EF4-FFF2-40B4-BE49-F238E27FC236}">
                <a16:creationId xmlns:a16="http://schemas.microsoft.com/office/drawing/2014/main" id="{062A1EED-DB96-E165-3EC1-CDC94ABAB84D}"/>
              </a:ext>
            </a:extLst>
          </p:cNvPr>
          <p:cNvGrpSpPr/>
          <p:nvPr/>
        </p:nvGrpSpPr>
        <p:grpSpPr bwMode="auto">
          <a:xfrm>
            <a:off x="-127380" y="-215640"/>
            <a:ext cx="24638760" cy="13931280"/>
            <a:chOff x="-255240" y="-215640"/>
            <a:chExt cx="24638760" cy="13931280"/>
          </a:xfrm>
        </p:grpSpPr>
        <p:pic>
          <p:nvPicPr>
            <p:cNvPr id="7" name="zink2.jpg" descr="zink2.jpg">
              <a:extLst>
                <a:ext uri="{FF2B5EF4-FFF2-40B4-BE49-F238E27FC236}">
                  <a16:creationId xmlns:a16="http://schemas.microsoft.com/office/drawing/2014/main" id="{A5152E8B-4CFE-B9F6-4BED-B82ECA5D0D0A}"/>
                </a:ext>
              </a:extLst>
            </p:cNvPr>
            <p:cNvPicPr/>
            <p:nvPr/>
          </p:nvPicPr>
          <p:blipFill>
            <a:blip r:embed="rId2"/>
            <a:srcRect t="33716" r="29459" b="6448"/>
            <a:stretch/>
          </p:blipFill>
          <p:spPr bwMode="auto">
            <a:xfrm>
              <a:off x="-255240" y="-215640"/>
              <a:ext cx="24638760" cy="139312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8" name="Прямоугольник">
              <a:extLst>
                <a:ext uri="{FF2B5EF4-FFF2-40B4-BE49-F238E27FC236}">
                  <a16:creationId xmlns:a16="http://schemas.microsoft.com/office/drawing/2014/main" id="{067A6289-890B-BB7A-AA26-FFC8FE627C63}"/>
                </a:ext>
              </a:extLst>
            </p:cNvPr>
            <p:cNvSpPr/>
            <p:nvPr/>
          </p:nvSpPr>
          <p:spPr bwMode="auto">
            <a:xfrm>
              <a:off x="-127800" y="-107640"/>
              <a:ext cx="14507280" cy="13715640"/>
            </a:xfrm>
            <a:prstGeom prst="rect">
              <a:avLst/>
            </a:prstGeom>
            <a:gradFill rotWithShape="0">
              <a:gsLst>
                <a:gs pos="0">
                  <a:srgbClr val="00377B"/>
                </a:gs>
                <a:gs pos="100000">
                  <a:srgbClr val="023475">
                    <a:alpha val="0"/>
                  </a:srgbClr>
                </a:gs>
              </a:gsLst>
              <a:lin ang="0" scaled="1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RU"/>
            </a:p>
          </p:txBody>
        </p:sp>
      </p:grpSp>
      <p:sp>
        <p:nvSpPr>
          <p:cNvPr id="81" name="Zinc…"/>
          <p:cNvSpPr/>
          <p:nvPr/>
        </p:nvSpPr>
        <p:spPr>
          <a:xfrm>
            <a:off x="813600" y="5334011"/>
            <a:ext cx="9958928" cy="314949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10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Zinc </a:t>
            </a:r>
            <a:endParaRPr lang="en-US" sz="11000" b="0" strike="noStrike" spc="-1" dirty="0">
              <a:latin typeface="Arial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10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Methionine </a:t>
            </a:r>
            <a:r>
              <a:rPr lang="en-US" sz="6100" spc="-1" dirty="0">
                <a:solidFill>
                  <a:srgbClr val="FFFFFF"/>
                </a:solidFill>
                <a:latin typeface="Gilroy Bold"/>
                <a:ea typeface="Gilroy Bold"/>
              </a:rPr>
              <a:t>2</a:t>
            </a:r>
            <a:r>
              <a:rPr lang="en-US" sz="61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5 mg</a:t>
            </a:r>
            <a:endParaRPr lang="en-US" sz="6100" b="0" strike="noStrike" spc="-1" dirty="0">
              <a:latin typeface="Arial"/>
            </a:endParaRPr>
          </a:p>
        </p:txBody>
      </p:sp>
      <p:sp>
        <p:nvSpPr>
          <p:cNvPr id="82" name="coralclub"/>
          <p:cNvSpPr/>
          <p:nvPr/>
        </p:nvSpPr>
        <p:spPr>
          <a:xfrm>
            <a:off x="1755360" y="3514680"/>
            <a:ext cx="4874040" cy="1048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6900" b="1" strike="noStrike" spc="-1" dirty="0" err="1">
                <a:solidFill>
                  <a:srgbClr val="FFFFFF"/>
                </a:solidFill>
                <a:latin typeface="Gilroy"/>
                <a:ea typeface="Gilroy-SemiboldItalic"/>
              </a:rPr>
              <a:t>coralclub</a:t>
            </a:r>
            <a:endParaRPr lang="en-US" sz="6900" b="0" strike="noStrike" spc="-1" dirty="0">
              <a:latin typeface="Arial"/>
            </a:endParaRPr>
          </a:p>
        </p:txBody>
      </p:sp>
      <p:sp>
        <p:nvSpPr>
          <p:cNvPr id="83" name="Умное соединение…"/>
          <p:cNvSpPr/>
          <p:nvPr/>
        </p:nvSpPr>
        <p:spPr>
          <a:xfrm>
            <a:off x="1656720" y="8881663"/>
            <a:ext cx="6346721" cy="164139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000" b="0" strike="noStrike" spc="-1" dirty="0">
                <a:solidFill>
                  <a:srgbClr val="FFFFFF"/>
                </a:solidFill>
                <a:latin typeface="Gilroy-Light"/>
                <a:ea typeface="Gilroy-Light"/>
              </a:rPr>
              <a:t>Smart combo </a:t>
            </a:r>
            <a:endParaRPr lang="en-US" sz="5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000" b="0" strike="noStrike" spc="-1" dirty="0">
                <a:solidFill>
                  <a:srgbClr val="FFFFFF"/>
                </a:solidFill>
                <a:latin typeface="Gilroy-Light"/>
                <a:ea typeface="Gilroy-Light"/>
              </a:rPr>
              <a:t>for better absorption</a:t>
            </a:r>
            <a:endParaRPr lang="en-US" sz="5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104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Почему метионин цинка…"/>
          <p:cNvSpPr/>
          <p:nvPr/>
        </p:nvSpPr>
        <p:spPr>
          <a:xfrm>
            <a:off x="1125000" y="634139"/>
            <a:ext cx="7091604" cy="245700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latin typeface="Gilroy-Medium"/>
                <a:ea typeface="Gilroy-Medium"/>
                <a:cs typeface="Gilroy-Medium"/>
                <a:sym typeface="Gilroy Medium"/>
              </a:defRPr>
            </a:pPr>
            <a:r>
              <a:rPr lang="en-US" sz="5100" dirty="0"/>
              <a:t>Why is zinc methionine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latin typeface="Gilroy-Medium"/>
                <a:ea typeface="Gilroy-Medium"/>
                <a:cs typeface="Gilroy-Medium"/>
                <a:sym typeface="Gilroy Medium"/>
              </a:defRPr>
            </a:pPr>
            <a:r>
              <a:rPr lang="en-US" sz="5100" dirty="0"/>
              <a:t>highly absorbable?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latin typeface="Gilroy-Medium"/>
                <a:ea typeface="Gilroy-Medium"/>
                <a:cs typeface="Gilroy-Medium"/>
                <a:sym typeface="Gilroy Medium"/>
              </a:defRPr>
            </a:pPr>
            <a:endParaRPr lang="en-US" sz="5100" dirty="0"/>
          </a:p>
        </p:txBody>
      </p:sp>
      <p:sp>
        <p:nvSpPr>
          <p:cNvPr id="303" name="В такой форме цинк защищен от взаимодействия с фитатами и оксалатами,…"/>
          <p:cNvSpPr/>
          <p:nvPr/>
        </p:nvSpPr>
        <p:spPr>
          <a:xfrm>
            <a:off x="2961860" y="4395494"/>
            <a:ext cx="14570761" cy="120127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Zinc methionine is crafted to resist binding with phytates and oxalates, which can otherwise </a:t>
            </a:r>
            <a:r>
              <a:rPr lang="en-US" sz="3570" b="1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impede its absorption.</a:t>
            </a:r>
            <a:endParaRPr lang="en-US" sz="3570" b="1" strike="noStrike" spc="-1" dirty="0">
              <a:latin typeface="Arial"/>
            </a:endParaRPr>
          </a:p>
        </p:txBody>
      </p:sp>
      <p:sp>
        <p:nvSpPr>
          <p:cNvPr id="304" name="Органическая хелатная форма соединения хорошо растворима и устойчива…"/>
          <p:cNvSpPr/>
          <p:nvPr/>
        </p:nvSpPr>
        <p:spPr>
          <a:xfrm>
            <a:off x="3140764" y="6234323"/>
            <a:ext cx="19409995" cy="120127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strike="noStrike" spc="-1" dirty="0">
                <a:solidFill>
                  <a:srgbClr val="FFFFFF"/>
                </a:solidFill>
                <a:latin typeface="Gilroy-Light" panose="00000400000000000000" pitchFamily="50" charset="0"/>
                <a:ea typeface="Gilroy-SemiboldItalic"/>
              </a:rPr>
              <a:t>This form of zinc, as an </a:t>
            </a:r>
            <a:r>
              <a:rPr lang="en-US" sz="3570" b="1" strike="noStrike" spc="-1" dirty="0">
                <a:solidFill>
                  <a:srgbClr val="FFFFFF"/>
                </a:solidFill>
                <a:latin typeface="Gilroy-Light" panose="00000400000000000000" pitchFamily="50" charset="0"/>
                <a:ea typeface="Gilroy-SemiboldItalic"/>
              </a:rPr>
              <a:t>organic chelate, </a:t>
            </a:r>
            <a:r>
              <a:rPr lang="en-US" sz="3570" strike="noStrike" spc="-1" dirty="0">
                <a:solidFill>
                  <a:srgbClr val="FFFFFF"/>
                </a:solidFill>
                <a:latin typeface="Gilroy-Light" panose="00000400000000000000" pitchFamily="50" charset="0"/>
                <a:ea typeface="Gilroy-SemiboldItalic"/>
              </a:rPr>
              <a:t>demonstrates high solubility and stability despite the varying pH levels in the digestive system*</a:t>
            </a:r>
            <a:endParaRPr lang="en-US" sz="3570" strike="noStrike" spc="-1" dirty="0">
              <a:latin typeface="Gilroy-Light" panose="00000400000000000000" pitchFamily="50" charset="0"/>
            </a:endParaRPr>
          </a:p>
        </p:txBody>
      </p:sp>
      <p:sp>
        <p:nvSpPr>
          <p:cNvPr id="305" name="Метионин способствуют усвоению, транспорту и хранению цинка в организме."/>
          <p:cNvSpPr/>
          <p:nvPr/>
        </p:nvSpPr>
        <p:spPr>
          <a:xfrm>
            <a:off x="3140764" y="8362824"/>
            <a:ext cx="16861916" cy="120127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Methionine </a:t>
            </a:r>
            <a:r>
              <a:rPr lang="en-US" sz="3570" strike="noStrike" spc="-1" dirty="0">
                <a:solidFill>
                  <a:srgbClr val="FFFFFF"/>
                </a:solidFill>
                <a:latin typeface="Gilroy-Light" panose="00000400000000000000" pitchFamily="50" charset="0"/>
                <a:ea typeface="Gilroy-SemiboldItalic"/>
              </a:rPr>
              <a:t>aids in the effective absorption, transportation, and retention of zinc within the body.</a:t>
            </a:r>
            <a:endParaRPr lang="en-US" sz="3570" strike="noStrike" spc="-1" dirty="0">
              <a:latin typeface="Gilroy-Light" panose="00000400000000000000" pitchFamily="50" charset="0"/>
            </a:endParaRPr>
          </a:p>
        </p:txBody>
      </p:sp>
      <p:sp>
        <p:nvSpPr>
          <p:cNvPr id="306" name="*по сравнению с неорганическими формами цинка"/>
          <p:cNvSpPr/>
          <p:nvPr/>
        </p:nvSpPr>
        <p:spPr>
          <a:xfrm>
            <a:off x="646200" y="11268720"/>
            <a:ext cx="6076800" cy="481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* compared to inorganic forms of zinc</a:t>
            </a:r>
            <a:endParaRPr lang="en-US" sz="2500" b="0" strike="noStrike" spc="-1">
              <a:latin typeface="Arial"/>
            </a:endParaRPr>
          </a:p>
        </p:txBody>
      </p:sp>
      <p:sp>
        <p:nvSpPr>
          <p:cNvPr id="307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308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309" name="Кружок"/>
          <p:cNvSpPr/>
          <p:nvPr/>
        </p:nvSpPr>
        <p:spPr>
          <a:xfrm>
            <a:off x="1117440" y="4137120"/>
            <a:ext cx="1245240" cy="124524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0" name="1"/>
          <p:cNvSpPr/>
          <p:nvPr/>
        </p:nvSpPr>
        <p:spPr>
          <a:xfrm>
            <a:off x="1468080" y="4409640"/>
            <a:ext cx="544680" cy="8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5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1</a:t>
            </a:r>
            <a:endParaRPr lang="en-US" sz="5500" b="0" strike="noStrike" spc="-1" dirty="0">
              <a:latin typeface="Arial"/>
            </a:endParaRPr>
          </a:p>
        </p:txBody>
      </p:sp>
      <p:sp>
        <p:nvSpPr>
          <p:cNvPr id="311" name="Линия"/>
          <p:cNvSpPr/>
          <p:nvPr/>
        </p:nvSpPr>
        <p:spPr>
          <a:xfrm flipV="1">
            <a:off x="1740240" y="5382360"/>
            <a:ext cx="0" cy="799920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2" name="Кружок"/>
          <p:cNvSpPr/>
          <p:nvPr/>
        </p:nvSpPr>
        <p:spPr>
          <a:xfrm>
            <a:off x="1117440" y="6200280"/>
            <a:ext cx="1245240" cy="124524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3" name="2"/>
          <p:cNvSpPr/>
          <p:nvPr/>
        </p:nvSpPr>
        <p:spPr>
          <a:xfrm>
            <a:off x="1481400" y="6447600"/>
            <a:ext cx="544680" cy="8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55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2</a:t>
            </a:r>
            <a:endParaRPr lang="en-US" sz="5500" b="0" strike="noStrike" spc="-1">
              <a:latin typeface="Arial"/>
            </a:endParaRPr>
          </a:p>
        </p:txBody>
      </p:sp>
      <p:sp>
        <p:nvSpPr>
          <p:cNvPr id="314" name="Линия"/>
          <p:cNvSpPr/>
          <p:nvPr/>
        </p:nvSpPr>
        <p:spPr>
          <a:xfrm flipV="1">
            <a:off x="1740240" y="7445520"/>
            <a:ext cx="0" cy="800280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5" name="Кружок"/>
          <p:cNvSpPr/>
          <p:nvPr/>
        </p:nvSpPr>
        <p:spPr>
          <a:xfrm>
            <a:off x="1131480" y="8252280"/>
            <a:ext cx="1245240" cy="124524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6" name="3"/>
          <p:cNvSpPr/>
          <p:nvPr/>
        </p:nvSpPr>
        <p:spPr>
          <a:xfrm>
            <a:off x="1497240" y="8524800"/>
            <a:ext cx="544680" cy="855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5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3</a:t>
            </a:r>
            <a:endParaRPr lang="en-US" sz="55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D1963-FB7F-C5A8-F2DC-EC10254AB6B7}"/>
              </a:ext>
            </a:extLst>
          </p:cNvPr>
          <p:cNvSpPr txBox="1"/>
          <p:nvPr/>
        </p:nvSpPr>
        <p:spPr>
          <a:xfrm>
            <a:off x="7826520" y="12350419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Содержание активного компонента…"/>
          <p:cNvSpPr/>
          <p:nvPr/>
        </p:nvSpPr>
        <p:spPr>
          <a:xfrm>
            <a:off x="1098720" y="2087487"/>
            <a:ext cx="11637720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FFFFFF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dirty="0"/>
              <a:t>Active ingredient per daily dose (1 tablet):</a:t>
            </a:r>
          </a:p>
        </p:txBody>
      </p:sp>
      <p:sp>
        <p:nvSpPr>
          <p:cNvPr id="318" name="Цинк (цинка моно-L-метионина сульфат) 15 мг"/>
          <p:cNvSpPr/>
          <p:nvPr/>
        </p:nvSpPr>
        <p:spPr>
          <a:xfrm>
            <a:off x="546120" y="3649167"/>
            <a:ext cx="12413574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FFFFFF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it-IT" sz="4700" b="1" dirty="0">
                <a:latin typeface="GILROY-SEMIBOLD" pitchFamily="2" charset="0"/>
                <a:sym typeface="Gilroy Semibold"/>
              </a:rPr>
              <a:t>Zinc (zinc mono-L-methionine sulfate) 15 mg</a:t>
            </a:r>
          </a:p>
        </p:txBody>
      </p:sp>
      <p:sp>
        <p:nvSpPr>
          <p:cNvPr id="319" name="Кружок"/>
          <p:cNvSpPr/>
          <p:nvPr/>
        </p:nvSpPr>
        <p:spPr>
          <a:xfrm>
            <a:off x="2904480" y="6128280"/>
            <a:ext cx="4829760" cy="482976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0" name="Кружок"/>
          <p:cNvSpPr/>
          <p:nvPr/>
        </p:nvSpPr>
        <p:spPr>
          <a:xfrm>
            <a:off x="9246600" y="6128280"/>
            <a:ext cx="4829760" cy="482976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1" name="Кружок"/>
          <p:cNvSpPr/>
          <p:nvPr/>
        </p:nvSpPr>
        <p:spPr>
          <a:xfrm>
            <a:off x="15589080" y="6128280"/>
            <a:ext cx="4829760" cy="482976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2" name="Линия"/>
          <p:cNvSpPr/>
          <p:nvPr/>
        </p:nvSpPr>
        <p:spPr>
          <a:xfrm flipH="1">
            <a:off x="7733520" y="8543160"/>
            <a:ext cx="1513800" cy="0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3" name="Линия"/>
          <p:cNvSpPr/>
          <p:nvPr/>
        </p:nvSpPr>
        <p:spPr>
          <a:xfrm flipH="1">
            <a:off x="14077080" y="8543160"/>
            <a:ext cx="1511280" cy="0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4" name="Линия"/>
          <p:cNvSpPr/>
          <p:nvPr/>
        </p:nvSpPr>
        <p:spPr>
          <a:xfrm flipH="1">
            <a:off x="-1110600" y="8543160"/>
            <a:ext cx="4020840" cy="0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5" name="Линия"/>
          <p:cNvSpPr/>
          <p:nvPr/>
        </p:nvSpPr>
        <p:spPr>
          <a:xfrm flipH="1">
            <a:off x="20418120" y="8543160"/>
            <a:ext cx="4052520" cy="0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6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327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328" name="Кружок"/>
          <p:cNvSpPr/>
          <p:nvPr/>
        </p:nvSpPr>
        <p:spPr>
          <a:xfrm>
            <a:off x="3132000" y="6359400"/>
            <a:ext cx="4367520" cy="43675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29" name="Кружок"/>
          <p:cNvSpPr/>
          <p:nvPr/>
        </p:nvSpPr>
        <p:spPr>
          <a:xfrm>
            <a:off x="9496080" y="6359400"/>
            <a:ext cx="4367520" cy="43675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30" name="Произведено…"/>
          <p:cNvSpPr/>
          <p:nvPr/>
        </p:nvSpPr>
        <p:spPr>
          <a:xfrm>
            <a:off x="10010880" y="8220960"/>
            <a:ext cx="3301560" cy="64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Made in Spain</a:t>
            </a:r>
            <a:endParaRPr lang="en-US" sz="3570" b="0" strike="noStrike" spc="-1">
              <a:latin typeface="Arial"/>
            </a:endParaRPr>
          </a:p>
        </p:txBody>
      </p:sp>
      <p:sp>
        <p:nvSpPr>
          <p:cNvPr id="331" name="Кружок"/>
          <p:cNvSpPr/>
          <p:nvPr/>
        </p:nvSpPr>
        <p:spPr>
          <a:xfrm>
            <a:off x="15809400" y="6359400"/>
            <a:ext cx="4367520" cy="43675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32" name="Без ГМО, сои…"/>
          <p:cNvSpPr/>
          <p:nvPr/>
        </p:nvSpPr>
        <p:spPr>
          <a:xfrm>
            <a:off x="3353760" y="7405920"/>
            <a:ext cx="3930840" cy="2273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GMO, soy and gluten free. Suitable for vegetarians</a:t>
            </a:r>
            <a:endParaRPr lang="en-US" sz="3570" b="0" strike="noStrike" spc="-1">
              <a:latin typeface="Arial"/>
            </a:endParaRPr>
          </a:p>
        </p:txBody>
      </p:sp>
      <p:sp>
        <p:nvSpPr>
          <p:cNvPr id="333" name="90 растительных…"/>
          <p:cNvSpPr/>
          <p:nvPr/>
        </p:nvSpPr>
        <p:spPr>
          <a:xfrm>
            <a:off x="16391160" y="7949160"/>
            <a:ext cx="3225240" cy="1187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90 vegetable </a:t>
            </a:r>
            <a:endParaRPr lang="en-US" sz="357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capsules</a:t>
            </a:r>
            <a:endParaRPr lang="en-US" sz="357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A28DE1-0EE5-0798-8A9B-BDF6DAD99534}"/>
              </a:ext>
            </a:extLst>
          </p:cNvPr>
          <p:cNvSpPr txBox="1"/>
          <p:nvPr/>
        </p:nvSpPr>
        <p:spPr>
          <a:xfrm>
            <a:off x="7826520" y="12350419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">
            <a:extLst>
              <a:ext uri="{FF2B5EF4-FFF2-40B4-BE49-F238E27FC236}">
                <a16:creationId xmlns:a16="http://schemas.microsoft.com/office/drawing/2014/main" id="{E14A8E4E-05FA-045B-D2C6-7FEAF6E25265}"/>
              </a:ext>
            </a:extLst>
          </p:cNvPr>
          <p:cNvGrpSpPr/>
          <p:nvPr/>
        </p:nvGrpSpPr>
        <p:grpSpPr bwMode="auto">
          <a:xfrm>
            <a:off x="-127440" y="-107640"/>
            <a:ext cx="24638760" cy="13931280"/>
            <a:chOff x="-127440" y="-107640"/>
            <a:chExt cx="24638760" cy="13931280"/>
          </a:xfrm>
        </p:grpSpPr>
        <p:pic>
          <p:nvPicPr>
            <p:cNvPr id="5" name="zink2.jpg" descr="zink2.jpg">
              <a:extLst>
                <a:ext uri="{FF2B5EF4-FFF2-40B4-BE49-F238E27FC236}">
                  <a16:creationId xmlns:a16="http://schemas.microsoft.com/office/drawing/2014/main" id="{370652E1-32AD-85D9-7958-2DA2CE5561AA}"/>
                </a:ext>
              </a:extLst>
            </p:cNvPr>
            <p:cNvPicPr/>
            <p:nvPr/>
          </p:nvPicPr>
          <p:blipFill>
            <a:blip r:embed="rId2"/>
            <a:srcRect t="33716" r="29459" b="6448"/>
            <a:stretch/>
          </p:blipFill>
          <p:spPr bwMode="auto">
            <a:xfrm>
              <a:off x="-127440" y="-107640"/>
              <a:ext cx="24638760" cy="139312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" name="Прямоугольник">
              <a:extLst>
                <a:ext uri="{FF2B5EF4-FFF2-40B4-BE49-F238E27FC236}">
                  <a16:creationId xmlns:a16="http://schemas.microsoft.com/office/drawing/2014/main" id="{969A8734-1AC5-4CD3-1D31-F43D9F83A98C}"/>
                </a:ext>
              </a:extLst>
            </p:cNvPr>
            <p:cNvSpPr/>
            <p:nvPr/>
          </p:nvSpPr>
          <p:spPr bwMode="auto">
            <a:xfrm>
              <a:off x="0" y="0"/>
              <a:ext cx="14507280" cy="13715640"/>
            </a:xfrm>
            <a:prstGeom prst="rect">
              <a:avLst/>
            </a:prstGeom>
            <a:gradFill rotWithShape="0">
              <a:gsLst>
                <a:gs pos="0">
                  <a:srgbClr val="00377B"/>
                </a:gs>
                <a:gs pos="100000">
                  <a:srgbClr val="023475">
                    <a:alpha val="0"/>
                  </a:srgbClr>
                </a:gs>
              </a:gsLst>
              <a:lin ang="0" scaled="1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RU"/>
            </a:p>
          </p:txBody>
        </p:sp>
      </p:grpSp>
      <p:sp>
        <p:nvSpPr>
          <p:cNvPr id="334" name="Zinc Methionine 15 mg"/>
          <p:cNvSpPr/>
          <p:nvPr/>
        </p:nvSpPr>
        <p:spPr>
          <a:xfrm>
            <a:off x="1377360" y="1170207"/>
            <a:ext cx="6271380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700" b="0" strike="noStrike" spc="-1" dirty="0">
                <a:solidFill>
                  <a:srgbClr val="FFFFFF"/>
                </a:solidFill>
                <a:latin typeface="Gilroy-Medium"/>
                <a:ea typeface="Gilroy-Medium"/>
              </a:rPr>
              <a:t>Zinc Methionine 25 mg</a:t>
            </a:r>
            <a:endParaRPr lang="en-US" sz="4700" b="0" strike="noStrike" spc="-1" dirty="0">
              <a:latin typeface="Arial"/>
            </a:endParaRPr>
          </a:p>
        </p:txBody>
      </p:sp>
      <p:sp>
        <p:nvSpPr>
          <p:cNvPr id="335" name="Повышенная биодоступность благодаря…"/>
          <p:cNvSpPr/>
          <p:nvPr/>
        </p:nvSpPr>
        <p:spPr>
          <a:xfrm>
            <a:off x="2770200" y="3978254"/>
            <a:ext cx="12119760" cy="65189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Increased bioavailability due to methionine amino acid</a:t>
            </a:r>
            <a:endParaRPr lang="en-US" sz="3570" b="0" strike="noStrike" spc="-1" dirty="0">
              <a:latin typeface="Arial"/>
            </a:endParaRPr>
          </a:p>
        </p:txBody>
      </p:sp>
      <p:sp>
        <p:nvSpPr>
          <p:cNvPr id="336" name="Укрепляет иммунитет"/>
          <p:cNvSpPr/>
          <p:nvPr/>
        </p:nvSpPr>
        <p:spPr>
          <a:xfrm>
            <a:off x="2770200" y="5511240"/>
            <a:ext cx="5156280" cy="64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57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Strengthens immunity</a:t>
            </a:r>
            <a:endParaRPr lang="en-US" sz="3570" b="0" strike="noStrike" spc="-1">
              <a:latin typeface="Arial"/>
            </a:endParaRPr>
          </a:p>
        </p:txBody>
      </p:sp>
      <p:sp>
        <p:nvSpPr>
          <p:cNvPr id="337" name="Поддерживает здоровье кожи, волос,…"/>
          <p:cNvSpPr/>
          <p:nvPr/>
        </p:nvSpPr>
        <p:spPr>
          <a:xfrm>
            <a:off x="2770200" y="7836120"/>
            <a:ext cx="11823840" cy="64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Supports healthy skin, hair, nails and brain function</a:t>
            </a:r>
            <a:endParaRPr lang="en-US" sz="3570" b="0" strike="noStrike" spc="-1" dirty="0">
              <a:latin typeface="Arial"/>
            </a:endParaRPr>
          </a:p>
        </p:txBody>
      </p:sp>
      <p:sp>
        <p:nvSpPr>
          <p:cNvPr id="338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pic>
        <p:nvPicPr>
          <p:cNvPr id="339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863640" y="3030480"/>
            <a:ext cx="1600560" cy="1600560"/>
          </a:xfrm>
          <a:prstGeom prst="rect">
            <a:avLst/>
          </a:prstGeom>
          <a:ln w="12700">
            <a:noFill/>
          </a:ln>
        </p:spPr>
      </p:pic>
      <p:pic>
        <p:nvPicPr>
          <p:cNvPr id="340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863640" y="5033160"/>
            <a:ext cx="1600560" cy="1600560"/>
          </a:xfrm>
          <a:prstGeom prst="rect">
            <a:avLst/>
          </a:prstGeom>
          <a:ln w="12700">
            <a:noFill/>
          </a:ln>
        </p:spPr>
      </p:pic>
      <p:pic>
        <p:nvPicPr>
          <p:cNvPr id="341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863640" y="7035840"/>
            <a:ext cx="1600560" cy="1600560"/>
          </a:xfrm>
          <a:prstGeom prst="rect">
            <a:avLst/>
          </a:prstGeom>
          <a:ln w="12700">
            <a:noFill/>
          </a:ln>
        </p:spPr>
      </p:pic>
      <p:sp>
        <p:nvSpPr>
          <p:cNvPr id="343" name="coralclub"/>
          <p:cNvSpPr/>
          <p:nvPr/>
        </p:nvSpPr>
        <p:spPr>
          <a:xfrm>
            <a:off x="2213604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292551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354F9-5B43-AC87-1B01-77984ECE163A}"/>
              </a:ext>
            </a:extLst>
          </p:cNvPr>
          <p:cNvSpPr txBox="1"/>
          <p:nvPr/>
        </p:nvSpPr>
        <p:spPr>
          <a:xfrm>
            <a:off x="7826520" y="12350419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">
            <a:extLst>
              <a:ext uri="{FF2B5EF4-FFF2-40B4-BE49-F238E27FC236}">
                <a16:creationId xmlns:a16="http://schemas.microsoft.com/office/drawing/2014/main" id="{45EEC8DF-3684-DF60-07F0-5AF9381580BB}"/>
              </a:ext>
            </a:extLst>
          </p:cNvPr>
          <p:cNvGrpSpPr/>
          <p:nvPr/>
        </p:nvGrpSpPr>
        <p:grpSpPr bwMode="auto">
          <a:xfrm>
            <a:off x="-127440" y="-107640"/>
            <a:ext cx="24638760" cy="13931280"/>
            <a:chOff x="-127440" y="-107640"/>
            <a:chExt cx="24638760" cy="13931280"/>
          </a:xfrm>
        </p:grpSpPr>
        <p:pic>
          <p:nvPicPr>
            <p:cNvPr id="5" name="zink2.jpg" descr="zink2.jpg">
              <a:extLst>
                <a:ext uri="{FF2B5EF4-FFF2-40B4-BE49-F238E27FC236}">
                  <a16:creationId xmlns:a16="http://schemas.microsoft.com/office/drawing/2014/main" id="{6CA713E5-77B2-86DF-2FAC-DBB78FC37368}"/>
                </a:ext>
              </a:extLst>
            </p:cNvPr>
            <p:cNvPicPr/>
            <p:nvPr/>
          </p:nvPicPr>
          <p:blipFill>
            <a:blip r:embed="rId2"/>
            <a:srcRect t="33716" r="29459" b="6448"/>
            <a:stretch/>
          </p:blipFill>
          <p:spPr bwMode="auto">
            <a:xfrm>
              <a:off x="-127440" y="-107640"/>
              <a:ext cx="24638760" cy="139312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6" name="Прямоугольник">
              <a:extLst>
                <a:ext uri="{FF2B5EF4-FFF2-40B4-BE49-F238E27FC236}">
                  <a16:creationId xmlns:a16="http://schemas.microsoft.com/office/drawing/2014/main" id="{E51E2C3D-1EAE-4E20-6098-3ADBFFF3DEE4}"/>
                </a:ext>
              </a:extLst>
            </p:cNvPr>
            <p:cNvSpPr/>
            <p:nvPr/>
          </p:nvSpPr>
          <p:spPr bwMode="auto">
            <a:xfrm>
              <a:off x="0" y="0"/>
              <a:ext cx="14507280" cy="13715640"/>
            </a:xfrm>
            <a:prstGeom prst="rect">
              <a:avLst/>
            </a:prstGeom>
            <a:gradFill rotWithShape="0">
              <a:gsLst>
                <a:gs pos="0">
                  <a:srgbClr val="00377B"/>
                </a:gs>
                <a:gs pos="100000">
                  <a:srgbClr val="023475">
                    <a:alpha val="0"/>
                  </a:srgbClr>
                </a:gs>
              </a:gsLst>
              <a:lin ang="0" scaled="1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RU"/>
            </a:p>
          </p:txBody>
        </p:sp>
      </p:grpSp>
      <p:sp>
        <p:nvSpPr>
          <p:cNvPr id="345" name="Zinc Methionine 15 mg"/>
          <p:cNvSpPr/>
          <p:nvPr/>
        </p:nvSpPr>
        <p:spPr>
          <a:xfrm>
            <a:off x="576720" y="1302061"/>
            <a:ext cx="7111353" cy="91811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3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5300" b="0" strike="noStrike" spc="-1" dirty="0">
              <a:latin typeface="Arial"/>
            </a:endParaRPr>
          </a:p>
        </p:txBody>
      </p:sp>
      <p:sp>
        <p:nvSpPr>
          <p:cNvPr id="346" name="Код"/>
          <p:cNvSpPr/>
          <p:nvPr/>
        </p:nvSpPr>
        <p:spPr>
          <a:xfrm>
            <a:off x="1344960" y="2460240"/>
            <a:ext cx="1367640" cy="735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160" b="0" strike="noStrike" spc="-1">
                <a:solidFill>
                  <a:srgbClr val="FFFFFF"/>
                </a:solidFill>
                <a:latin typeface="Gilroy-Medium"/>
                <a:ea typeface="Gilroy-Medium"/>
              </a:rPr>
              <a:t>Code</a:t>
            </a:r>
            <a:endParaRPr lang="en-US" sz="4160" b="0" strike="noStrike" spc="-1">
              <a:latin typeface="Arial"/>
            </a:endParaRPr>
          </a:p>
        </p:txBody>
      </p:sp>
      <p:sp>
        <p:nvSpPr>
          <p:cNvPr id="347" name="Бонусные баллы"/>
          <p:cNvSpPr/>
          <p:nvPr/>
        </p:nvSpPr>
        <p:spPr>
          <a:xfrm>
            <a:off x="1354680" y="4644720"/>
            <a:ext cx="3159720" cy="735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160" b="0" strike="noStrike" spc="-1">
                <a:solidFill>
                  <a:srgbClr val="FFFFFF"/>
                </a:solidFill>
                <a:latin typeface="Gilroy-Medium"/>
                <a:ea typeface="Gilroy-Medium"/>
              </a:rPr>
              <a:t>Bonus points</a:t>
            </a:r>
            <a:endParaRPr lang="en-US" sz="4160" b="0" strike="noStrike" spc="-1">
              <a:latin typeface="Arial"/>
            </a:endParaRPr>
          </a:p>
        </p:txBody>
      </p:sp>
      <p:sp>
        <p:nvSpPr>
          <p:cNvPr id="348" name="Клубная цена"/>
          <p:cNvSpPr/>
          <p:nvPr/>
        </p:nvSpPr>
        <p:spPr>
          <a:xfrm>
            <a:off x="1350720" y="6363000"/>
            <a:ext cx="2484720" cy="735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160" b="0" strike="noStrike" spc="-1">
                <a:solidFill>
                  <a:srgbClr val="FFFFFF"/>
                </a:solidFill>
                <a:latin typeface="Gilroy-Medium"/>
                <a:ea typeface="Gilroy-Medium"/>
              </a:rPr>
              <a:t>Club price</a:t>
            </a:r>
            <a:endParaRPr lang="en-US" sz="4160" b="0" strike="noStrike" spc="-1">
              <a:latin typeface="Arial"/>
            </a:endParaRPr>
          </a:p>
        </p:txBody>
      </p:sp>
      <p:sp>
        <p:nvSpPr>
          <p:cNvPr id="349" name="Розничная цена"/>
          <p:cNvSpPr/>
          <p:nvPr/>
        </p:nvSpPr>
        <p:spPr>
          <a:xfrm>
            <a:off x="1352880" y="8208360"/>
            <a:ext cx="2748240" cy="735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160" b="0" strike="noStrike" spc="-1">
                <a:solidFill>
                  <a:srgbClr val="FFFFFF"/>
                </a:solidFill>
                <a:latin typeface="Gilroy-Medium"/>
                <a:ea typeface="Gilroy-Medium"/>
              </a:rPr>
              <a:t>Retail price</a:t>
            </a:r>
            <a:endParaRPr lang="en-US" sz="4160" b="0" strike="noStrike" spc="-1">
              <a:latin typeface="Arial"/>
            </a:endParaRPr>
          </a:p>
        </p:txBody>
      </p:sp>
      <p:sp>
        <p:nvSpPr>
          <p:cNvPr id="350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351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352" name="ББ"/>
          <p:cNvSpPr/>
          <p:nvPr/>
        </p:nvSpPr>
        <p:spPr>
          <a:xfrm>
            <a:off x="8110440" y="4553581"/>
            <a:ext cx="962940" cy="91811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300" b="0" strike="noStrike" spc="-1" dirty="0">
                <a:solidFill>
                  <a:srgbClr val="FFFFFF"/>
                </a:solidFill>
                <a:latin typeface="Gilroy-Medium"/>
                <a:ea typeface="Gilroy-Medium"/>
              </a:rPr>
              <a:t>6.0</a:t>
            </a:r>
            <a:endParaRPr lang="en-US" sz="5300" b="0" strike="noStrike" spc="-1" dirty="0">
              <a:latin typeface="Arial"/>
            </a:endParaRPr>
          </a:p>
        </p:txBody>
      </p:sp>
      <p:sp>
        <p:nvSpPr>
          <p:cNvPr id="353" name="ББ"/>
          <p:cNvSpPr/>
          <p:nvPr/>
        </p:nvSpPr>
        <p:spPr>
          <a:xfrm>
            <a:off x="7756560" y="6271861"/>
            <a:ext cx="3316853" cy="91811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300" b="0" strike="noStrike" spc="-1" dirty="0">
                <a:solidFill>
                  <a:srgbClr val="FFFFFF"/>
                </a:solidFill>
                <a:latin typeface="Gilroy-Medium"/>
                <a:ea typeface="Gilroy-Medium"/>
              </a:rPr>
              <a:t>$11.00 USD</a:t>
            </a:r>
            <a:endParaRPr lang="en-US" sz="5300" b="0" strike="noStrike" spc="-1" dirty="0">
              <a:latin typeface="Arial"/>
            </a:endParaRPr>
          </a:p>
        </p:txBody>
      </p:sp>
      <p:sp>
        <p:nvSpPr>
          <p:cNvPr id="354" name="ББ"/>
          <p:cNvSpPr/>
          <p:nvPr/>
        </p:nvSpPr>
        <p:spPr>
          <a:xfrm>
            <a:off x="7715520" y="8117221"/>
            <a:ext cx="3071722" cy="91811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300" b="0" strike="noStrike" spc="-1" dirty="0">
                <a:solidFill>
                  <a:schemeClr val="bg1"/>
                </a:solidFill>
                <a:latin typeface="Gilroy-Medium"/>
                <a:ea typeface="Gilroy-Medium"/>
              </a:rPr>
              <a:t>13.75 USD</a:t>
            </a:r>
            <a:endParaRPr lang="en-US" sz="53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55" name="Кружок"/>
          <p:cNvSpPr/>
          <p:nvPr/>
        </p:nvSpPr>
        <p:spPr>
          <a:xfrm>
            <a:off x="7697160" y="4127400"/>
            <a:ext cx="1693800" cy="169380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15C8E-D2A4-65F0-D60E-C9548627FE06}"/>
              </a:ext>
            </a:extLst>
          </p:cNvPr>
          <p:cNvSpPr txBox="1"/>
          <p:nvPr/>
        </p:nvSpPr>
        <p:spPr>
          <a:xfrm>
            <a:off x="6848669" y="2612571"/>
            <a:ext cx="3676262" cy="1165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E5B841-7B47-81D2-DE7B-89297C74E0D8}"/>
              </a:ext>
            </a:extLst>
          </p:cNvPr>
          <p:cNvSpPr txBox="1"/>
          <p:nvPr/>
        </p:nvSpPr>
        <p:spPr>
          <a:xfrm>
            <a:off x="7715520" y="2643134"/>
            <a:ext cx="1515291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300" b="0" strike="noStrike" spc="-1" dirty="0">
                <a:solidFill>
                  <a:srgbClr val="FFFFFF"/>
                </a:solidFill>
                <a:latin typeface="Gilroy-Medium"/>
                <a:ea typeface="Gilroy-Medium"/>
              </a:rPr>
              <a:t>#2305</a:t>
            </a:r>
            <a:endParaRPr lang="en-US" sz="53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Прямоугольник"/>
          <p:cNvSpPr/>
          <p:nvPr/>
        </p:nvSpPr>
        <p:spPr>
          <a:xfrm>
            <a:off x="0" y="0"/>
            <a:ext cx="14507280" cy="13715640"/>
          </a:xfrm>
          <a:prstGeom prst="rect">
            <a:avLst/>
          </a:prstGeom>
          <a:gradFill rotWithShape="0">
            <a:gsLst>
              <a:gs pos="0">
                <a:srgbClr val="00377B"/>
              </a:gs>
              <a:gs pos="100000">
                <a:srgbClr val="023475">
                  <a:alpha val="0"/>
                </a:srgbClr>
              </a:gs>
            </a:gsLst>
            <a:lin ang="0"/>
          </a:gra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99319B-C71E-9307-0A67-893CEFA35141}"/>
              </a:ext>
            </a:extLst>
          </p:cNvPr>
          <p:cNvSpPr txBox="1"/>
          <p:nvPr/>
        </p:nvSpPr>
        <p:spPr>
          <a:xfrm>
            <a:off x="6969760" y="12476480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  <p:grpSp>
        <p:nvGrpSpPr>
          <p:cNvPr id="6" name="Группа">
            <a:extLst>
              <a:ext uri="{FF2B5EF4-FFF2-40B4-BE49-F238E27FC236}">
                <a16:creationId xmlns:a16="http://schemas.microsoft.com/office/drawing/2014/main" id="{062A1EED-DB96-E165-3EC1-CDC94ABAB84D}"/>
              </a:ext>
            </a:extLst>
          </p:cNvPr>
          <p:cNvGrpSpPr/>
          <p:nvPr/>
        </p:nvGrpSpPr>
        <p:grpSpPr bwMode="auto">
          <a:xfrm>
            <a:off x="-127380" y="-215640"/>
            <a:ext cx="24638760" cy="13931280"/>
            <a:chOff x="-255240" y="-215640"/>
            <a:chExt cx="24638760" cy="13931280"/>
          </a:xfrm>
        </p:grpSpPr>
        <p:pic>
          <p:nvPicPr>
            <p:cNvPr id="7" name="zink2.jpg" descr="zink2.jpg">
              <a:extLst>
                <a:ext uri="{FF2B5EF4-FFF2-40B4-BE49-F238E27FC236}">
                  <a16:creationId xmlns:a16="http://schemas.microsoft.com/office/drawing/2014/main" id="{A5152E8B-4CFE-B9F6-4BED-B82ECA5D0D0A}"/>
                </a:ext>
              </a:extLst>
            </p:cNvPr>
            <p:cNvPicPr/>
            <p:nvPr/>
          </p:nvPicPr>
          <p:blipFill>
            <a:blip r:embed="rId2"/>
            <a:srcRect t="33716" r="29459" b="6448"/>
            <a:stretch/>
          </p:blipFill>
          <p:spPr bwMode="auto">
            <a:xfrm>
              <a:off x="-255240" y="-215640"/>
              <a:ext cx="24638760" cy="1393128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8" name="Прямоугольник">
              <a:extLst>
                <a:ext uri="{FF2B5EF4-FFF2-40B4-BE49-F238E27FC236}">
                  <a16:creationId xmlns:a16="http://schemas.microsoft.com/office/drawing/2014/main" id="{067A6289-890B-BB7A-AA26-FFC8FE627C63}"/>
                </a:ext>
              </a:extLst>
            </p:cNvPr>
            <p:cNvSpPr/>
            <p:nvPr/>
          </p:nvSpPr>
          <p:spPr bwMode="auto">
            <a:xfrm>
              <a:off x="-127800" y="-107640"/>
              <a:ext cx="14507280" cy="13715640"/>
            </a:xfrm>
            <a:prstGeom prst="rect">
              <a:avLst/>
            </a:prstGeom>
            <a:gradFill rotWithShape="0">
              <a:gsLst>
                <a:gs pos="0">
                  <a:srgbClr val="00377B"/>
                </a:gs>
                <a:gs pos="100000">
                  <a:srgbClr val="023475">
                    <a:alpha val="0"/>
                  </a:srgbClr>
                </a:gs>
              </a:gsLst>
              <a:lin ang="0" scaled="1"/>
            </a:gra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RU"/>
            </a:p>
          </p:txBody>
        </p:sp>
      </p:grpSp>
      <p:sp>
        <p:nvSpPr>
          <p:cNvPr id="81" name="Zinc…"/>
          <p:cNvSpPr/>
          <p:nvPr/>
        </p:nvSpPr>
        <p:spPr>
          <a:xfrm>
            <a:off x="813600" y="5334011"/>
            <a:ext cx="9958928" cy="314949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10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Zinc </a:t>
            </a:r>
            <a:endParaRPr lang="en-US" sz="11000" b="0" strike="noStrike" spc="-1" dirty="0">
              <a:latin typeface="Arial"/>
            </a:endParaRPr>
          </a:p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110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Methionine </a:t>
            </a:r>
            <a:r>
              <a:rPr lang="en-US" sz="6100" spc="-1" dirty="0">
                <a:solidFill>
                  <a:srgbClr val="FFFFFF"/>
                </a:solidFill>
                <a:latin typeface="Gilroy Bold"/>
                <a:ea typeface="Gilroy Bold"/>
              </a:rPr>
              <a:t>2</a:t>
            </a:r>
            <a:r>
              <a:rPr lang="en-US" sz="6100" b="0" strike="noStrike" spc="-1" dirty="0">
                <a:solidFill>
                  <a:srgbClr val="FFFFFF"/>
                </a:solidFill>
                <a:latin typeface="Gilroy Bold"/>
                <a:ea typeface="Gilroy Bold"/>
              </a:rPr>
              <a:t>5 mg</a:t>
            </a:r>
            <a:endParaRPr lang="en-US" sz="6100" b="0" strike="noStrike" spc="-1" dirty="0">
              <a:latin typeface="Arial"/>
            </a:endParaRPr>
          </a:p>
        </p:txBody>
      </p:sp>
      <p:sp>
        <p:nvSpPr>
          <p:cNvPr id="82" name="coralclub"/>
          <p:cNvSpPr/>
          <p:nvPr/>
        </p:nvSpPr>
        <p:spPr>
          <a:xfrm>
            <a:off x="1755360" y="3514680"/>
            <a:ext cx="4874040" cy="1048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6900" b="1" strike="noStrike" spc="-1" dirty="0" err="1">
                <a:solidFill>
                  <a:srgbClr val="FFFFFF"/>
                </a:solidFill>
                <a:latin typeface="Gilroy"/>
                <a:ea typeface="Gilroy-SemiboldItalic"/>
              </a:rPr>
              <a:t>coralclub</a:t>
            </a:r>
            <a:endParaRPr lang="en-US" sz="6900" b="0" strike="noStrike" spc="-1" dirty="0">
              <a:latin typeface="Arial"/>
            </a:endParaRPr>
          </a:p>
        </p:txBody>
      </p:sp>
      <p:sp>
        <p:nvSpPr>
          <p:cNvPr id="83" name="Умное соединение…"/>
          <p:cNvSpPr/>
          <p:nvPr/>
        </p:nvSpPr>
        <p:spPr>
          <a:xfrm>
            <a:off x="1656720" y="8881663"/>
            <a:ext cx="6346721" cy="164139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000" b="0" strike="noStrike" spc="-1" dirty="0">
                <a:solidFill>
                  <a:srgbClr val="FFFFFF"/>
                </a:solidFill>
                <a:latin typeface="Gilroy-Light"/>
                <a:ea typeface="Gilroy-Light"/>
              </a:rPr>
              <a:t>Smart combo </a:t>
            </a:r>
            <a:endParaRPr lang="en-US" sz="5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000" b="0" strike="noStrike" spc="-1" dirty="0">
                <a:solidFill>
                  <a:srgbClr val="FFFFFF"/>
                </a:solidFill>
                <a:latin typeface="Gilroy-Light"/>
                <a:ea typeface="Gilroy-Light"/>
              </a:rPr>
              <a:t>for better absorption</a:t>
            </a:r>
            <a:endParaRPr lang="en-US" sz="5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74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Литература"/>
          <p:cNvSpPr/>
          <p:nvPr/>
        </p:nvSpPr>
        <p:spPr>
          <a:xfrm>
            <a:off x="1074960" y="2264400"/>
            <a:ext cx="2618640" cy="64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References</a:t>
            </a:r>
            <a:endParaRPr lang="en-US" sz="3570" b="0" strike="noStrike" spc="-1">
              <a:latin typeface="Arial"/>
            </a:endParaRPr>
          </a:p>
        </p:txBody>
      </p:sp>
      <p:sp>
        <p:nvSpPr>
          <p:cNvPr id="362" name="Zinc Methionine 15 mg"/>
          <p:cNvSpPr/>
          <p:nvPr/>
        </p:nvSpPr>
        <p:spPr>
          <a:xfrm>
            <a:off x="449640" y="920821"/>
            <a:ext cx="7111353" cy="91811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3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5300" b="0" strike="noStrike" spc="-1" dirty="0">
              <a:latin typeface="Arial"/>
            </a:endParaRPr>
          </a:p>
        </p:txBody>
      </p:sp>
      <p:sp>
        <p:nvSpPr>
          <p:cNvPr id="363" name="Maares, Maria &amp; Haase, Hajo. (2020). A Guide to Human Zinc Absorption: General Overview and Recent Advances…"/>
          <p:cNvSpPr/>
          <p:nvPr/>
        </p:nvSpPr>
        <p:spPr>
          <a:xfrm>
            <a:off x="2761744" y="2862879"/>
            <a:ext cx="17849974" cy="168448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	 </a:t>
            </a:r>
            <a:r>
              <a:rPr lang="en-US" sz="257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Maares</a:t>
            </a: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, Maria &amp; </a:t>
            </a:r>
            <a:r>
              <a:rPr lang="en-US" sz="257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Haase</a:t>
            </a: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, </a:t>
            </a:r>
            <a:r>
              <a:rPr lang="en-US" sz="257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Hajo</a:t>
            </a: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. (2020). A Guide to Human Zinc Absorption: General Overview and Recent Advances </a:t>
            </a:r>
            <a:endParaRPr lang="en-US" sz="2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of In Vitro Intestinal Models. Nutrients. 12. 762. 10.3390/nu12030762. </a:t>
            </a:r>
            <a:endParaRPr lang="en-US" sz="2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70" b="0" u="sng" strike="noStrike" spc="-1" dirty="0">
                <a:solidFill>
                  <a:srgbClr val="0000FF"/>
                </a:solidFill>
                <a:uFillTx/>
                <a:latin typeface="Gilroy Regular"/>
                <a:ea typeface="Gilroy Regular"/>
                <a:hlinkClick r:id="rId2"/>
              </a:rPr>
              <a:t>https://www.researchgate.net/figure/Overview-of-zinc-distribution-and-disease-association-in-the-human-body-A-Approximate_fig1_339920239</a:t>
            </a:r>
            <a:endParaRPr lang="en-US" sz="2570" b="0" strike="noStrike" spc="-1" dirty="0">
              <a:latin typeface="Arial"/>
            </a:endParaRPr>
          </a:p>
        </p:txBody>
      </p:sp>
      <p:sp>
        <p:nvSpPr>
          <p:cNvPr id="364" name="1."/>
          <p:cNvSpPr/>
          <p:nvPr/>
        </p:nvSpPr>
        <p:spPr>
          <a:xfrm>
            <a:off x="1124280" y="3202037"/>
            <a:ext cx="437400" cy="57341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6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1.</a:t>
            </a:r>
            <a:endParaRPr lang="en-US" sz="3060" b="0" strike="noStrike" spc="-1" dirty="0">
              <a:latin typeface="Arial"/>
            </a:endParaRPr>
          </a:p>
        </p:txBody>
      </p:sp>
      <p:sp>
        <p:nvSpPr>
          <p:cNvPr id="365" name="Chien XX, Zafra-Stone S, Bagchi M, Bagchi D. Bioavailability, antioxidant and immune-enhancing properties of zinc methionine.…"/>
          <p:cNvSpPr/>
          <p:nvPr/>
        </p:nvSpPr>
        <p:spPr>
          <a:xfrm>
            <a:off x="2761744" y="4561212"/>
            <a:ext cx="16904511" cy="89349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 Chien XX, Zafra-Stone S, Bagchi M, Bagchi D. Bioavailability, antioxidant and immune-enhancing properties of zinc methionine. </a:t>
            </a:r>
            <a:endParaRPr lang="en-US" sz="2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7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Biofactors</a:t>
            </a: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. 2006;27(1-4):231-44. </a:t>
            </a:r>
            <a:r>
              <a:rPr lang="en-US" sz="257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doi</a:t>
            </a: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: 10.1002/biof.5520270120. PMID: 17012778 </a:t>
            </a:r>
            <a:r>
              <a:rPr lang="en-US" sz="2570" b="0" u="sng" strike="noStrike" spc="-1" dirty="0">
                <a:solidFill>
                  <a:srgbClr val="0000FF"/>
                </a:solidFill>
                <a:uFillTx/>
                <a:latin typeface="Gilroy Regular"/>
                <a:ea typeface="Gilroy Regular"/>
                <a:hlinkClick r:id="rId3"/>
              </a:rPr>
              <a:t>https://pubmed.ncbi.nlm.nih.gov/17012778/</a:t>
            </a:r>
            <a:endParaRPr lang="en-US" sz="2570" b="0" strike="noStrike" spc="-1" dirty="0">
              <a:latin typeface="Arial"/>
            </a:endParaRPr>
          </a:p>
        </p:txBody>
      </p:sp>
      <p:sp>
        <p:nvSpPr>
          <p:cNvPr id="366" name="2."/>
          <p:cNvSpPr/>
          <p:nvPr/>
        </p:nvSpPr>
        <p:spPr>
          <a:xfrm>
            <a:off x="1124280" y="4620960"/>
            <a:ext cx="479880" cy="567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6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2.</a:t>
            </a:r>
            <a:endParaRPr lang="en-US" sz="3060" b="0" strike="noStrike" spc="-1">
              <a:latin typeface="Arial"/>
            </a:endParaRPr>
          </a:p>
        </p:txBody>
      </p:sp>
      <p:sp>
        <p:nvSpPr>
          <p:cNvPr id="367" name="Dietary Reference Intakes for Vitamin A, Vitamin K, Arsenic, Boron, Chromium, Copper, Iodine, Iron, Manganese, Molybdenum,…"/>
          <p:cNvSpPr/>
          <p:nvPr/>
        </p:nvSpPr>
        <p:spPr>
          <a:xfrm>
            <a:off x="2763078" y="5714171"/>
            <a:ext cx="22035162" cy="127821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Dietary Reference Intakes for Vitamin A, Vitamin K, Arsenic, Boron, Chromium, Copper, Iodine, Iron, Manganese, Molybdenum, </a:t>
            </a:r>
            <a:endParaRPr lang="en-US" sz="2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Nickel, Silicon, Vanadium, and Zinc. Institute of Medicine (US) Panel on Micronutrients. Washington (DC): </a:t>
            </a:r>
            <a:r>
              <a:rPr lang="en-US" sz="2570" b="0" u="sng" strike="noStrike" spc="-1" dirty="0">
                <a:solidFill>
                  <a:srgbClr val="0000FF"/>
                </a:solidFill>
                <a:uFillTx/>
                <a:latin typeface="Gilroy Regular"/>
                <a:ea typeface="Gilroy Regular"/>
                <a:hlinkClick r:id="rId4"/>
              </a:rPr>
              <a:t>National Academies Press (US)</a:t>
            </a:r>
            <a:r>
              <a:rPr lang="en-US" sz="2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; 2001.</a:t>
            </a:r>
            <a:endParaRPr lang="en-US" sz="2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u="sng" strike="noStrike" spc="-1" dirty="0">
                <a:solidFill>
                  <a:srgbClr val="0000FF"/>
                </a:solidFill>
                <a:uFillTx/>
                <a:latin typeface="Gilroy Regular"/>
                <a:ea typeface="Gilroy Regular"/>
                <a:hlinkClick r:id="rId5"/>
              </a:rPr>
              <a:t>https://www.ncbi.nlm.nih.gov/books/NBK222317/#:~:text=The%20Recommended%20Dietary%20Allowance%20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(RDA,11%20mg%2Fday%20for%20men.</a:t>
            </a:r>
            <a:endParaRPr lang="en-US" sz="2500" b="0" strike="noStrike" spc="-1" dirty="0">
              <a:latin typeface="Arial"/>
            </a:endParaRPr>
          </a:p>
        </p:txBody>
      </p:sp>
      <p:sp>
        <p:nvSpPr>
          <p:cNvPr id="368" name="3."/>
          <p:cNvSpPr/>
          <p:nvPr/>
        </p:nvSpPr>
        <p:spPr>
          <a:xfrm>
            <a:off x="1124280" y="5742360"/>
            <a:ext cx="479880" cy="567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6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3.</a:t>
            </a:r>
            <a:endParaRPr lang="en-US" sz="3060" b="0" strike="noStrike" spc="-1">
              <a:latin typeface="Arial"/>
            </a:endParaRPr>
          </a:p>
        </p:txBody>
      </p:sp>
      <p:sp>
        <p:nvSpPr>
          <p:cNvPr id="369" name="А. Duffner, E. Hoffland, T.J. Stomph, A. Melse-Boonstra and P.S. Bindraban, 2014. Eliminating Zinc Deficiency in Rice-Based Systems.…"/>
          <p:cNvSpPr/>
          <p:nvPr/>
        </p:nvSpPr>
        <p:spPr>
          <a:xfrm>
            <a:off x="2761744" y="7125703"/>
            <a:ext cx="19003135" cy="125667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А.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Duffner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, E.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Hoffland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, T.J.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Stomph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, A.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Melse-Boonstra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and P.S.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Bindraban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, 2014. Eliminating Zinc Deficiency in Rice-Based Systems. </a:t>
            </a:r>
            <a:endParaRPr lang="en-US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VFRC Report 2014/2. Virtual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FertilizerResearch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Center, Washington, D.C. 35 pp.; 1 table; 5 figs.; 1 text box; 200 ref.  </a:t>
            </a:r>
            <a:endParaRPr lang="en-US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u="sng" strike="noStrike" spc="-1" dirty="0">
                <a:solidFill>
                  <a:srgbClr val="0000FF"/>
                </a:solidFill>
                <a:uFillTx/>
                <a:latin typeface="Gilroy Regular"/>
                <a:ea typeface="Gilroy Regular"/>
                <a:hlinkClick r:id="rId6"/>
              </a:rPr>
              <a:t>https://www.researchgate.net/publication/261711178_Eliminating_Zinc_Deficiency_in_Rice-Based_Systems</a:t>
            </a:r>
            <a:endParaRPr lang="en-US" sz="2500" b="0" strike="noStrike" spc="-1" dirty="0">
              <a:latin typeface="Arial"/>
            </a:endParaRPr>
          </a:p>
        </p:txBody>
      </p:sp>
      <p:sp>
        <p:nvSpPr>
          <p:cNvPr id="370" name="4."/>
          <p:cNvSpPr/>
          <p:nvPr/>
        </p:nvSpPr>
        <p:spPr>
          <a:xfrm>
            <a:off x="1081800" y="7141320"/>
            <a:ext cx="479880" cy="567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6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4.</a:t>
            </a:r>
            <a:endParaRPr lang="en-US" sz="3060" b="0" strike="noStrike" spc="-1">
              <a:latin typeface="Arial"/>
            </a:endParaRPr>
          </a:p>
        </p:txBody>
      </p:sp>
      <p:sp>
        <p:nvSpPr>
          <p:cNvPr id="371" name="Foods high in zinc https://www.healthdirect.gov.au/foods-high-in-zinc"/>
          <p:cNvSpPr/>
          <p:nvPr/>
        </p:nvSpPr>
        <p:spPr>
          <a:xfrm>
            <a:off x="2761744" y="8548054"/>
            <a:ext cx="9582296" cy="48723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Foods high in zinc </a:t>
            </a:r>
            <a:r>
              <a:rPr lang="en-US" sz="2500" b="0" u="sng" strike="noStrike" spc="-1" dirty="0">
                <a:solidFill>
                  <a:srgbClr val="0000FF"/>
                </a:solidFill>
                <a:uFillTx/>
                <a:latin typeface="Gilroy Regular"/>
                <a:ea typeface="Gilroy Regular"/>
                <a:hlinkClick r:id="rId7"/>
              </a:rPr>
              <a:t>https://www.healthdirect.gov.au/foods-high-in-zinc</a:t>
            </a:r>
            <a:endParaRPr lang="en-US" sz="2500" b="0" strike="noStrike" spc="-1" dirty="0">
              <a:latin typeface="Arial"/>
            </a:endParaRPr>
          </a:p>
        </p:txBody>
      </p:sp>
      <p:sp>
        <p:nvSpPr>
          <p:cNvPr id="372" name="5."/>
          <p:cNvSpPr/>
          <p:nvPr/>
        </p:nvSpPr>
        <p:spPr>
          <a:xfrm>
            <a:off x="1031040" y="8667360"/>
            <a:ext cx="479880" cy="567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6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5.</a:t>
            </a:r>
            <a:endParaRPr lang="en-US" sz="3060" b="0" strike="noStrike" spc="-1">
              <a:latin typeface="Arial"/>
            </a:endParaRPr>
          </a:p>
        </p:txBody>
      </p:sp>
      <p:sp>
        <p:nvSpPr>
          <p:cNvPr id="373" name="Kondaiah P, Yaduvanshi PS, Sharp PA, Pullakhandam R. Iron and Zinc Homeostasis and Interactions: Does Enteric Zinc Excretion…"/>
          <p:cNvSpPr/>
          <p:nvPr/>
        </p:nvSpPr>
        <p:spPr>
          <a:xfrm>
            <a:off x="2761744" y="9466423"/>
            <a:ext cx="20244056" cy="125667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Kondaiah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P,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Yaduvanshi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PS, Sharp PA,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Pullakhandam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R. Iron and Zinc Homeostasis and Interactions: Does Enteric Zinc Excretion </a:t>
            </a:r>
            <a:endParaRPr lang="en-US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Cross-Talk with Intestinal Iron Absorption? Nutrients. 2019 Aug 13;11(8):1885.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doi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: 10.3390/nu11081885. PMID: 31412634; PMCID: PMC6722515.</a:t>
            </a:r>
            <a:endParaRPr lang="en-US" sz="25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u="sng" strike="noStrike" spc="-1" dirty="0">
                <a:solidFill>
                  <a:srgbClr val="0000FF"/>
                </a:solidFill>
                <a:uFillTx/>
                <a:latin typeface="Gilroy Regular"/>
                <a:ea typeface="Gilroy Regular"/>
                <a:hlinkClick r:id="rId8"/>
              </a:rPr>
              <a:t>https://www.ncbi.nlm.nih.gov/pmc/articles/PMC6722515/</a:t>
            </a:r>
            <a:endParaRPr lang="en-US" sz="2500" b="0" strike="noStrike" spc="-1" dirty="0">
              <a:latin typeface="Arial"/>
            </a:endParaRPr>
          </a:p>
        </p:txBody>
      </p:sp>
      <p:sp>
        <p:nvSpPr>
          <p:cNvPr id="374" name="6."/>
          <p:cNvSpPr/>
          <p:nvPr/>
        </p:nvSpPr>
        <p:spPr>
          <a:xfrm>
            <a:off x="1056240" y="9507960"/>
            <a:ext cx="479880" cy="567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6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6.</a:t>
            </a:r>
            <a:endParaRPr lang="en-US" sz="3060" b="0" strike="noStrike" spc="-1">
              <a:latin typeface="Arial"/>
            </a:endParaRPr>
          </a:p>
        </p:txBody>
      </p:sp>
      <p:sp>
        <p:nvSpPr>
          <p:cNvPr id="375" name="B. Lonnerdal, Dietary factors influencing zinc absorption, Journal of Nutrition 130 (2000), 1378S–1383S https://pubmed.ncbi.nlm.nih.gov/10801947/"/>
          <p:cNvSpPr/>
          <p:nvPr/>
        </p:nvSpPr>
        <p:spPr>
          <a:xfrm>
            <a:off x="2761744" y="11039564"/>
            <a:ext cx="21158096" cy="48723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B. </a:t>
            </a:r>
            <a:r>
              <a:rPr lang="en-US" sz="2500" b="0" strike="noStrike" spc="-1" dirty="0" err="1">
                <a:solidFill>
                  <a:srgbClr val="FFFFFF"/>
                </a:solidFill>
                <a:latin typeface="Gilroy Regular"/>
                <a:ea typeface="Gilroy Regular"/>
              </a:rPr>
              <a:t>Lonnerdal</a:t>
            </a:r>
            <a:r>
              <a:rPr lang="en-US" sz="2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, Dietary factors influencing zinc absorption, Journal of Nutrition 130 (2000), 1378S–1383S https://pubmed.ncbi.nlm.nih.gov/10801947/</a:t>
            </a:r>
            <a:endParaRPr lang="en-US" sz="2500" b="0" strike="noStrike" spc="-1" dirty="0">
              <a:latin typeface="Arial"/>
            </a:endParaRPr>
          </a:p>
        </p:txBody>
      </p:sp>
      <p:sp>
        <p:nvSpPr>
          <p:cNvPr id="376" name="7."/>
          <p:cNvSpPr/>
          <p:nvPr/>
        </p:nvSpPr>
        <p:spPr>
          <a:xfrm>
            <a:off x="1051560" y="11061720"/>
            <a:ext cx="479880" cy="567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6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7.</a:t>
            </a:r>
            <a:endParaRPr lang="en-US" sz="3060" b="0" strike="noStrike" spc="-1">
              <a:latin typeface="Arial"/>
            </a:endParaRPr>
          </a:p>
        </p:txBody>
      </p:sp>
      <p:sp>
        <p:nvSpPr>
          <p:cNvPr id="377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378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Прямоугольник"/>
          <p:cNvSpPr/>
          <p:nvPr/>
        </p:nvSpPr>
        <p:spPr>
          <a:xfrm>
            <a:off x="-902520" y="-1121760"/>
            <a:ext cx="26309160" cy="15537600"/>
          </a:xfrm>
          <a:prstGeom prst="rect">
            <a:avLst/>
          </a:prstGeom>
          <a:solidFill>
            <a:srgbClr val="4A8FD1">
              <a:alpha val="65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5" name="pngwing 1.png" descr="pngwing 1.png"/>
          <p:cNvPicPr/>
          <p:nvPr/>
        </p:nvPicPr>
        <p:blipFill>
          <a:blip r:embed="rId3"/>
          <a:stretch/>
        </p:blipFill>
        <p:spPr>
          <a:xfrm>
            <a:off x="12466440" y="1490400"/>
            <a:ext cx="8330400" cy="12321360"/>
          </a:xfrm>
          <a:prstGeom prst="rect">
            <a:avLst/>
          </a:prstGeom>
          <a:ln w="12700">
            <a:noFill/>
          </a:ln>
        </p:spPr>
      </p:pic>
      <p:sp>
        <p:nvSpPr>
          <p:cNvPr id="86" name="Цинк входит присутствует во многих органах…"/>
          <p:cNvSpPr/>
          <p:nvPr/>
        </p:nvSpPr>
        <p:spPr>
          <a:xfrm>
            <a:off x="888840" y="438473"/>
            <a:ext cx="10812174" cy="227233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003457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b="1" dirty="0">
                <a:latin typeface="GILROY-SEMIBOLD" pitchFamily="2" charset="0"/>
                <a:ea typeface="Gilroy-SemiboldItalic"/>
                <a:cs typeface="Gilroy-SemiboldItalic"/>
                <a:sym typeface="Gilroy Semibold"/>
              </a:rPr>
              <a:t>Zinc </a:t>
            </a:r>
            <a:r>
              <a:rPr lang="en-US" sz="4700" dirty="0">
                <a:latin typeface="Gilroy" panose="00000300000000000000" pitchFamily="50" charset="0"/>
                <a:ea typeface="Gilroy-SemiboldItalic"/>
                <a:cs typeface="Gilroy-SemiboldItalic"/>
                <a:sym typeface="Gilroy Semibold"/>
              </a:rPr>
              <a:t>plays a critical role in the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003457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dirty="0">
                <a:latin typeface="Gilroy" panose="00000300000000000000" pitchFamily="50" charset="0"/>
                <a:ea typeface="Gilroy-SemiboldItalic"/>
                <a:cs typeface="Gilroy-SemiboldItalic"/>
                <a:sym typeface="Gilroy Semibold"/>
              </a:rPr>
              <a:t>health and function of various organs.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003457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endParaRPr lang="en-US" sz="4700" b="1" dirty="0">
              <a:latin typeface="GILROY-SEMIBOLD" pitchFamily="2" charset="0"/>
              <a:ea typeface="Gilroy-SemiboldItalic"/>
              <a:cs typeface="Gilroy-SemiboldItalic"/>
              <a:sym typeface="Gilroy Semibold"/>
            </a:endParaRPr>
          </a:p>
        </p:txBody>
      </p:sp>
      <p:sp>
        <p:nvSpPr>
          <p:cNvPr id="87" name="coralclub"/>
          <p:cNvSpPr/>
          <p:nvPr/>
        </p:nvSpPr>
        <p:spPr>
          <a:xfrm>
            <a:off x="217195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000000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88" name="Zinc Methionine 15 mg"/>
          <p:cNvSpPr/>
          <p:nvPr/>
        </p:nvSpPr>
        <p:spPr>
          <a:xfrm>
            <a:off x="695151" y="10050426"/>
            <a:ext cx="3495609" cy="85040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89" name="Мозг 0,6%"/>
          <p:cNvSpPr/>
          <p:nvPr/>
        </p:nvSpPr>
        <p:spPr>
          <a:xfrm>
            <a:off x="19593164" y="2130452"/>
            <a:ext cx="1763672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Brain 0.6%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90" name="Глаза &lt;0,01%"/>
          <p:cNvSpPr/>
          <p:nvPr/>
        </p:nvSpPr>
        <p:spPr>
          <a:xfrm>
            <a:off x="19688670" y="2994092"/>
            <a:ext cx="20302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Eyes &lt;0.01%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91" name="Линия"/>
          <p:cNvSpPr/>
          <p:nvPr/>
        </p:nvSpPr>
        <p:spPr>
          <a:xfrm>
            <a:off x="17198640" y="3027960"/>
            <a:ext cx="201636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2" name="Линия"/>
          <p:cNvSpPr/>
          <p:nvPr/>
        </p:nvSpPr>
        <p:spPr>
          <a:xfrm>
            <a:off x="17198640" y="2139120"/>
            <a:ext cx="201636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3" name="Линия"/>
          <p:cNvSpPr/>
          <p:nvPr/>
        </p:nvSpPr>
        <p:spPr>
          <a:xfrm>
            <a:off x="13972680" y="4552200"/>
            <a:ext cx="201672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4" name="Кожа 4,2%"/>
          <p:cNvSpPr/>
          <p:nvPr/>
        </p:nvSpPr>
        <p:spPr>
          <a:xfrm>
            <a:off x="11804204" y="4492772"/>
            <a:ext cx="1593753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Skin 4</a:t>
            </a:r>
            <a:r>
              <a:rPr lang="en-US" sz="3000" spc="-1" dirty="0">
                <a:solidFill>
                  <a:srgbClr val="003457"/>
                </a:solidFill>
                <a:latin typeface="Gilroy Regular"/>
                <a:ea typeface="Gilroy Regular"/>
              </a:rPr>
              <a:t>.</a:t>
            </a: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2%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95" name="Линия"/>
          <p:cNvSpPr/>
          <p:nvPr/>
        </p:nvSpPr>
        <p:spPr>
          <a:xfrm>
            <a:off x="17198640" y="7650720"/>
            <a:ext cx="352620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6" name="Сердце 0,3%"/>
          <p:cNvSpPr/>
          <p:nvPr/>
        </p:nvSpPr>
        <p:spPr>
          <a:xfrm>
            <a:off x="21337605" y="7616852"/>
            <a:ext cx="183087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Heart 0.3%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97" name="Линия"/>
          <p:cNvSpPr/>
          <p:nvPr/>
        </p:nvSpPr>
        <p:spPr>
          <a:xfrm>
            <a:off x="17376480" y="6647040"/>
            <a:ext cx="352620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98" name="Легкие 0,5%"/>
          <p:cNvSpPr/>
          <p:nvPr/>
        </p:nvSpPr>
        <p:spPr>
          <a:xfrm>
            <a:off x="21327987" y="6364772"/>
            <a:ext cx="1850106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Lungs 0.5%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99" name="Линия"/>
          <p:cNvSpPr/>
          <p:nvPr/>
        </p:nvSpPr>
        <p:spPr>
          <a:xfrm>
            <a:off x="13505040" y="6164640"/>
            <a:ext cx="109836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0" name="Кровь 1,5%"/>
          <p:cNvSpPr/>
          <p:nvPr/>
        </p:nvSpPr>
        <p:spPr>
          <a:xfrm>
            <a:off x="11322378" y="6092972"/>
            <a:ext cx="1859724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Blood 1.5%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01" name="Линия"/>
          <p:cNvSpPr/>
          <p:nvPr/>
        </p:nvSpPr>
        <p:spPr>
          <a:xfrm>
            <a:off x="17376480" y="8247240"/>
            <a:ext cx="3526200" cy="204516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2" name="Селезенка 0,1%"/>
          <p:cNvSpPr/>
          <p:nvPr/>
        </p:nvSpPr>
        <p:spPr>
          <a:xfrm>
            <a:off x="21531089" y="10256372"/>
            <a:ext cx="2002262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Spleen 0.1%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03" name="Линия"/>
          <p:cNvSpPr/>
          <p:nvPr/>
        </p:nvSpPr>
        <p:spPr>
          <a:xfrm flipV="1">
            <a:off x="12057120" y="8051400"/>
            <a:ext cx="3994200" cy="224100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4" name="Печень 3,4%"/>
          <p:cNvSpPr/>
          <p:nvPr/>
        </p:nvSpPr>
        <p:spPr>
          <a:xfrm>
            <a:off x="9800359" y="10256372"/>
            <a:ext cx="1697243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Liver 3.4%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05" name="Линия"/>
          <p:cNvSpPr/>
          <p:nvPr/>
        </p:nvSpPr>
        <p:spPr>
          <a:xfrm>
            <a:off x="17376480" y="8649360"/>
            <a:ext cx="3732480" cy="253152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6" name="Желудок 0,5%"/>
          <p:cNvSpPr/>
          <p:nvPr/>
        </p:nvSpPr>
        <p:spPr>
          <a:xfrm>
            <a:off x="21376310" y="11120012"/>
            <a:ext cx="231254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Stomach 0.5%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07" name="Линия"/>
          <p:cNvSpPr/>
          <p:nvPr/>
        </p:nvSpPr>
        <p:spPr>
          <a:xfrm flipV="1">
            <a:off x="12118680" y="8782920"/>
            <a:ext cx="5056200" cy="261936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8" name="Поджелудочная 0,2%"/>
          <p:cNvSpPr/>
          <p:nvPr/>
        </p:nvSpPr>
        <p:spPr>
          <a:xfrm>
            <a:off x="8666630" y="11399372"/>
            <a:ext cx="2346139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Pancreas 0.2%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09" name="Линия"/>
          <p:cNvSpPr/>
          <p:nvPr/>
        </p:nvSpPr>
        <p:spPr>
          <a:xfrm>
            <a:off x="17064000" y="10164600"/>
            <a:ext cx="4016520" cy="172800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0" name="Кишечник 1,2%"/>
          <p:cNvSpPr/>
          <p:nvPr/>
        </p:nvSpPr>
        <p:spPr>
          <a:xfrm>
            <a:off x="21577170" y="11858732"/>
            <a:ext cx="231690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Intestine 1.2%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11" name="Линия"/>
          <p:cNvSpPr/>
          <p:nvPr/>
        </p:nvSpPr>
        <p:spPr>
          <a:xfrm flipV="1">
            <a:off x="12056760" y="9559800"/>
            <a:ext cx="5118120" cy="261936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2" name="Почки 0,6%"/>
          <p:cNvSpPr/>
          <p:nvPr/>
        </p:nvSpPr>
        <p:spPr>
          <a:xfrm>
            <a:off x="9571577" y="12135932"/>
            <a:ext cx="2154805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Kidneys 0.6%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13" name="Линия"/>
          <p:cNvSpPr/>
          <p:nvPr/>
        </p:nvSpPr>
        <p:spPr>
          <a:xfrm>
            <a:off x="11875680" y="13182840"/>
            <a:ext cx="1095480" cy="23508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4" name="Волосы и ногти 0,5%"/>
          <p:cNvSpPr/>
          <p:nvPr/>
        </p:nvSpPr>
        <p:spPr>
          <a:xfrm>
            <a:off x="8461997" y="13007132"/>
            <a:ext cx="3073646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Hair and nails 0.5%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15" name="Линия"/>
          <p:cNvSpPr/>
          <p:nvPr/>
        </p:nvSpPr>
        <p:spPr>
          <a:xfrm>
            <a:off x="13090320" y="8132040"/>
            <a:ext cx="109836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6" name="Кости 36,7%"/>
          <p:cNvSpPr/>
          <p:nvPr/>
        </p:nvSpPr>
        <p:spPr>
          <a:xfrm>
            <a:off x="10564773" y="8101412"/>
            <a:ext cx="2104854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Bones 36.7%</a:t>
            </a:r>
            <a:endParaRPr lang="en-US" sz="3000" b="0" strike="noStrike" spc="-1" dirty="0">
              <a:latin typeface="Arial"/>
            </a:endParaRPr>
          </a:p>
        </p:txBody>
      </p:sp>
      <p:pic>
        <p:nvPicPr>
          <p:cNvPr id="117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4392360" y="3166200"/>
            <a:ext cx="2345040" cy="9424440"/>
          </a:xfrm>
          <a:prstGeom prst="rect">
            <a:avLst/>
          </a:prstGeom>
          <a:ln w="12700">
            <a:noFill/>
          </a:ln>
        </p:spPr>
      </p:pic>
      <p:sp>
        <p:nvSpPr>
          <p:cNvPr id="118" name="в организме…"/>
          <p:cNvSpPr/>
          <p:nvPr/>
        </p:nvSpPr>
        <p:spPr>
          <a:xfrm>
            <a:off x="645120" y="8606880"/>
            <a:ext cx="4644360" cy="511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in an adult human body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19" name="~ 3 г"/>
          <p:cNvSpPr/>
          <p:nvPr/>
        </p:nvSpPr>
        <p:spPr>
          <a:xfrm>
            <a:off x="918360" y="7294320"/>
            <a:ext cx="3252600" cy="116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7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en-US" sz="10000" b="0" strike="noStrike" spc="-602">
                <a:solidFill>
                  <a:srgbClr val="103881"/>
                </a:solidFill>
                <a:latin typeface="Gilroy Bold"/>
                <a:ea typeface="Gilroy Bold"/>
              </a:rPr>
              <a:t>~ 3 g</a:t>
            </a:r>
            <a:endParaRPr lang="en-US" sz="10000" b="0" strike="noStrike" spc="-1">
              <a:latin typeface="Arial"/>
            </a:endParaRPr>
          </a:p>
        </p:txBody>
      </p:sp>
      <p:sp>
        <p:nvSpPr>
          <p:cNvPr id="120" name="[1]"/>
          <p:cNvSpPr/>
          <p:nvPr/>
        </p:nvSpPr>
        <p:spPr>
          <a:xfrm>
            <a:off x="9392040" y="754920"/>
            <a:ext cx="33732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3457"/>
                </a:solidFill>
                <a:latin typeface="Gilroy-Light"/>
                <a:ea typeface="Gilroy-Light"/>
              </a:rPr>
              <a:t>[1]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694E43-5693-B713-D1FB-E333FFB92C04}"/>
              </a:ext>
            </a:extLst>
          </p:cNvPr>
          <p:cNvSpPr txBox="1"/>
          <p:nvPr/>
        </p:nvSpPr>
        <p:spPr>
          <a:xfrm>
            <a:off x="400269" y="12450609"/>
            <a:ext cx="3992091" cy="10657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Прямоугольник"/>
          <p:cNvSpPr/>
          <p:nvPr/>
        </p:nvSpPr>
        <p:spPr>
          <a:xfrm>
            <a:off x="26100" y="-3060"/>
            <a:ext cx="24357900" cy="15442920"/>
          </a:xfrm>
          <a:prstGeom prst="rect">
            <a:avLst/>
          </a:prstGeom>
          <a:solidFill>
            <a:srgbClr val="0D388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Цинк (Zn) - один из самых востребованных микроэлементов в обмене веществ."/>
          <p:cNvSpPr/>
          <p:nvPr/>
        </p:nvSpPr>
        <p:spPr>
          <a:xfrm>
            <a:off x="578520" y="1161567"/>
            <a:ext cx="18731009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b="1" dirty="0">
                <a:solidFill>
                  <a:srgbClr val="FFFFFF"/>
                </a:solidFill>
                <a:latin typeface="GILROY-SEMIBOLD" pitchFamily="2" charset="0"/>
                <a:ea typeface="Gilroy-SemiboldItalic"/>
                <a:cs typeface="Gilroy-SemiboldItalic"/>
                <a:sym typeface="Gilroy Semibold"/>
              </a:rPr>
              <a:t>Zinc (Zn)</a:t>
            </a:r>
            <a:r>
              <a:rPr lang="en-US" sz="4700" b="1" dirty="0">
                <a:solidFill>
                  <a:srgbClr val="FFFFFF"/>
                </a:solidFill>
                <a:latin typeface="GILROY-SEMIBOLD" pitchFamily="2" charset="0"/>
              </a:rPr>
              <a:t> </a:t>
            </a:r>
            <a:r>
              <a:rPr lang="en-US" sz="4700" dirty="0">
                <a:solidFill>
                  <a:srgbClr val="FFFFFF"/>
                </a:solidFill>
              </a:rPr>
              <a:t>-</a:t>
            </a:r>
            <a:r>
              <a:rPr lang="en-US" sz="4700" dirty="0">
                <a:solidFill>
                  <a:srgbClr val="44546A"/>
                </a:solidFill>
              </a:rPr>
              <a:t> </a:t>
            </a:r>
            <a:r>
              <a:rPr lang="en-US" sz="4700" dirty="0">
                <a:solidFill>
                  <a:srgbClr val="FFFFFF"/>
                </a:solidFill>
              </a:rPr>
              <a:t>is one of the key trace elements involved in metabolism..</a:t>
            </a:r>
          </a:p>
        </p:txBody>
      </p:sp>
      <p:sp>
        <p:nvSpPr>
          <p:cNvPr id="123" name="Кружок"/>
          <p:cNvSpPr/>
          <p:nvPr/>
        </p:nvSpPr>
        <p:spPr>
          <a:xfrm>
            <a:off x="9654480" y="5656320"/>
            <a:ext cx="3418920" cy="3418920"/>
          </a:xfrm>
          <a:prstGeom prst="ellipse">
            <a:avLst/>
          </a:prstGeom>
          <a:noFill/>
          <a:ln w="254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4" name="Zn"/>
          <p:cNvSpPr/>
          <p:nvPr/>
        </p:nvSpPr>
        <p:spPr>
          <a:xfrm>
            <a:off x="10436400" y="6375600"/>
            <a:ext cx="1905480" cy="2081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3000" b="0" strike="noStrike" spc="-1">
                <a:solidFill>
                  <a:srgbClr val="FFFFFF"/>
                </a:solidFill>
                <a:latin typeface="Gilroy-SemiboldItalic"/>
                <a:ea typeface="Gilroy-SemiboldItalic"/>
              </a:rPr>
              <a:t>Zn</a:t>
            </a:r>
            <a:endParaRPr lang="en-US" sz="13000" b="0" strike="noStrike" spc="-1">
              <a:latin typeface="Arial"/>
            </a:endParaRPr>
          </a:p>
        </p:txBody>
      </p:sp>
      <p:sp>
        <p:nvSpPr>
          <p:cNvPr id="125" name="Линия"/>
          <p:cNvSpPr/>
          <p:nvPr/>
        </p:nvSpPr>
        <p:spPr>
          <a:xfrm>
            <a:off x="10241280" y="4504680"/>
            <a:ext cx="628560" cy="120204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6" name="Иммунитет"/>
          <p:cNvSpPr/>
          <p:nvPr/>
        </p:nvSpPr>
        <p:spPr>
          <a:xfrm>
            <a:off x="8317800" y="3809160"/>
            <a:ext cx="191916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Immunity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27" name="Линия"/>
          <p:cNvSpPr/>
          <p:nvPr/>
        </p:nvSpPr>
        <p:spPr>
          <a:xfrm>
            <a:off x="8868600" y="5549400"/>
            <a:ext cx="1172160" cy="68220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8" name="Кожа, волосы, ногти"/>
          <p:cNvSpPr/>
          <p:nvPr/>
        </p:nvSpPr>
        <p:spPr>
          <a:xfrm>
            <a:off x="4977360" y="4843800"/>
            <a:ext cx="3010320" cy="1014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Skin, hair, nails</a:t>
            </a:r>
            <a:endParaRPr lang="en-US" sz="3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3000" b="0" strike="noStrike" spc="-1">
              <a:latin typeface="Arial"/>
            </a:endParaRPr>
          </a:p>
        </p:txBody>
      </p:sp>
      <p:sp>
        <p:nvSpPr>
          <p:cNvPr id="129" name="Кости и зубы"/>
          <p:cNvSpPr/>
          <p:nvPr/>
        </p:nvSpPr>
        <p:spPr>
          <a:xfrm>
            <a:off x="4368600" y="5990400"/>
            <a:ext cx="323604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Bones and teeth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30" name="Зрение"/>
          <p:cNvSpPr/>
          <p:nvPr/>
        </p:nvSpPr>
        <p:spPr>
          <a:xfrm>
            <a:off x="4686840" y="7257600"/>
            <a:ext cx="1236600" cy="740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Vision</a:t>
            </a:r>
            <a:endParaRPr lang="en-US" sz="3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131" name="Фертильность…"/>
          <p:cNvSpPr/>
          <p:nvPr/>
        </p:nvSpPr>
        <p:spPr>
          <a:xfrm>
            <a:off x="4200480" y="8577360"/>
            <a:ext cx="3364200" cy="1014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Fertility </a:t>
            </a:r>
            <a:endParaRPr lang="en-US" sz="3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and reproduction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32" name="Когнитивное здоровье"/>
          <p:cNvSpPr/>
          <p:nvPr/>
        </p:nvSpPr>
        <p:spPr>
          <a:xfrm>
            <a:off x="5244480" y="10206360"/>
            <a:ext cx="3228480" cy="922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Cognitive health</a:t>
            </a:r>
            <a:endParaRPr lang="en-US" sz="3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133" name="Защита от окислительного…"/>
          <p:cNvSpPr/>
          <p:nvPr/>
        </p:nvSpPr>
        <p:spPr>
          <a:xfrm>
            <a:off x="8292960" y="11331720"/>
            <a:ext cx="6142320" cy="922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Protection from oxidative stress</a:t>
            </a:r>
            <a:endParaRPr lang="en-US" sz="3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134" name="Обмен макроэлементов"/>
          <p:cNvSpPr/>
          <p:nvPr/>
        </p:nvSpPr>
        <p:spPr>
          <a:xfrm>
            <a:off x="11350800" y="3809160"/>
            <a:ext cx="548100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Exchange of macronutrients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35" name="Липидный и углеводный обмен"/>
          <p:cNvSpPr/>
          <p:nvPr/>
        </p:nvSpPr>
        <p:spPr>
          <a:xfrm>
            <a:off x="13707720" y="4748760"/>
            <a:ext cx="688752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Lipid and carbohydrate metabolism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36" name="Метаболизм витамина А"/>
          <p:cNvSpPr/>
          <p:nvPr/>
        </p:nvSpPr>
        <p:spPr>
          <a:xfrm>
            <a:off x="14859360" y="5790960"/>
            <a:ext cx="430596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Vitamin A metabolism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37" name="Синтез белков"/>
          <p:cNvSpPr/>
          <p:nvPr/>
        </p:nvSpPr>
        <p:spPr>
          <a:xfrm>
            <a:off x="15476040" y="7086600"/>
            <a:ext cx="334584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Protein synthesis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38" name="Синтез ДНК"/>
          <p:cNvSpPr/>
          <p:nvPr/>
        </p:nvSpPr>
        <p:spPr>
          <a:xfrm>
            <a:off x="15735600" y="7943400"/>
            <a:ext cx="289620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DNA Synthesis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39" name="Деление клеток"/>
          <p:cNvSpPr/>
          <p:nvPr/>
        </p:nvSpPr>
        <p:spPr>
          <a:xfrm>
            <a:off x="15325200" y="9042840"/>
            <a:ext cx="238860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Cell division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40" name="Кислотно-щелочной баланс"/>
          <p:cNvSpPr/>
          <p:nvPr/>
        </p:nvSpPr>
        <p:spPr>
          <a:xfrm>
            <a:off x="13884120" y="10141920"/>
            <a:ext cx="35758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Acid-base balance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41" name="Линия"/>
          <p:cNvSpPr/>
          <p:nvPr/>
        </p:nvSpPr>
        <p:spPr>
          <a:xfrm flipH="1">
            <a:off x="11858400" y="4517280"/>
            <a:ext cx="422280" cy="120240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2" name="Линия"/>
          <p:cNvSpPr/>
          <p:nvPr/>
        </p:nvSpPr>
        <p:spPr>
          <a:xfrm flipH="1">
            <a:off x="12616920" y="5216760"/>
            <a:ext cx="1317240" cy="81108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3" name="Линия"/>
          <p:cNvSpPr/>
          <p:nvPr/>
        </p:nvSpPr>
        <p:spPr>
          <a:xfrm flipH="1">
            <a:off x="13024800" y="6316920"/>
            <a:ext cx="1627200" cy="37656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4" name="Линия"/>
          <p:cNvSpPr/>
          <p:nvPr/>
        </p:nvSpPr>
        <p:spPr>
          <a:xfrm>
            <a:off x="7908480" y="6491520"/>
            <a:ext cx="1766520" cy="45792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5" name="Линия"/>
          <p:cNvSpPr/>
          <p:nvPr/>
        </p:nvSpPr>
        <p:spPr>
          <a:xfrm>
            <a:off x="7494120" y="7447320"/>
            <a:ext cx="2207520" cy="36144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6" name="Линия"/>
          <p:cNvSpPr/>
          <p:nvPr/>
        </p:nvSpPr>
        <p:spPr>
          <a:xfrm flipV="1">
            <a:off x="13087080" y="7313760"/>
            <a:ext cx="2041200" cy="128880"/>
          </a:xfrm>
          <a:prstGeom prst="line">
            <a:avLst/>
          </a:prstGeom>
          <a:ln w="25400">
            <a:solidFill>
              <a:srgbClr val="FFFFFF"/>
            </a:solidFill>
            <a:miter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7" name="Линия"/>
          <p:cNvSpPr/>
          <p:nvPr/>
        </p:nvSpPr>
        <p:spPr>
          <a:xfrm flipV="1">
            <a:off x="7797600" y="8403120"/>
            <a:ext cx="2208960" cy="24480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8" name="Линия"/>
          <p:cNvSpPr/>
          <p:nvPr/>
        </p:nvSpPr>
        <p:spPr>
          <a:xfrm>
            <a:off x="12873600" y="8118720"/>
            <a:ext cx="2468160" cy="128880"/>
          </a:xfrm>
          <a:prstGeom prst="line">
            <a:avLst/>
          </a:prstGeom>
          <a:ln w="25400">
            <a:solidFill>
              <a:srgbClr val="FFFFFF"/>
            </a:solidFill>
            <a:miter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49" name="Линия"/>
          <p:cNvSpPr/>
          <p:nvPr/>
        </p:nvSpPr>
        <p:spPr>
          <a:xfrm flipV="1">
            <a:off x="9649800" y="8895600"/>
            <a:ext cx="921960" cy="92196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0" name="Линия"/>
          <p:cNvSpPr/>
          <p:nvPr/>
        </p:nvSpPr>
        <p:spPr>
          <a:xfrm flipH="1" flipV="1">
            <a:off x="12508200" y="8660880"/>
            <a:ext cx="2434320" cy="60408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1" name="Линия"/>
          <p:cNvSpPr/>
          <p:nvPr/>
        </p:nvSpPr>
        <p:spPr>
          <a:xfrm flipV="1">
            <a:off x="10926360" y="9103680"/>
            <a:ext cx="222480" cy="139284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2" name="coralclub"/>
          <p:cNvSpPr/>
          <p:nvPr/>
        </p:nvSpPr>
        <p:spPr>
          <a:xfrm>
            <a:off x="217195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153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154" name="Кружок"/>
          <p:cNvSpPr/>
          <p:nvPr/>
        </p:nvSpPr>
        <p:spPr>
          <a:xfrm>
            <a:off x="9973080" y="615456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5" name="Кружок"/>
          <p:cNvSpPr/>
          <p:nvPr/>
        </p:nvSpPr>
        <p:spPr>
          <a:xfrm>
            <a:off x="10787040" y="562824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6" name="Кружок"/>
          <p:cNvSpPr/>
          <p:nvPr/>
        </p:nvSpPr>
        <p:spPr>
          <a:xfrm>
            <a:off x="11790360" y="562824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7" name="Кружок"/>
          <p:cNvSpPr/>
          <p:nvPr/>
        </p:nvSpPr>
        <p:spPr>
          <a:xfrm>
            <a:off x="12472560" y="600552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8" name="Кружок"/>
          <p:cNvSpPr/>
          <p:nvPr/>
        </p:nvSpPr>
        <p:spPr>
          <a:xfrm>
            <a:off x="12873600" y="664344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59" name="Кружок"/>
          <p:cNvSpPr/>
          <p:nvPr/>
        </p:nvSpPr>
        <p:spPr>
          <a:xfrm>
            <a:off x="9601200" y="688032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0" name="Кружок"/>
          <p:cNvSpPr/>
          <p:nvPr/>
        </p:nvSpPr>
        <p:spPr>
          <a:xfrm>
            <a:off x="9601200" y="771840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1" name="Кружок"/>
          <p:cNvSpPr/>
          <p:nvPr/>
        </p:nvSpPr>
        <p:spPr>
          <a:xfrm>
            <a:off x="9891720" y="832176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2" name="Кружок"/>
          <p:cNvSpPr/>
          <p:nvPr/>
        </p:nvSpPr>
        <p:spPr>
          <a:xfrm>
            <a:off x="10478880" y="880992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3" name="Кружок"/>
          <p:cNvSpPr/>
          <p:nvPr/>
        </p:nvSpPr>
        <p:spPr>
          <a:xfrm>
            <a:off x="11072880" y="901656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4" name="Кружок"/>
          <p:cNvSpPr/>
          <p:nvPr/>
        </p:nvSpPr>
        <p:spPr>
          <a:xfrm>
            <a:off x="12421800" y="857592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5" name="Кружок"/>
          <p:cNvSpPr/>
          <p:nvPr/>
        </p:nvSpPr>
        <p:spPr>
          <a:xfrm>
            <a:off x="12835800" y="803412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6" name="Кружок"/>
          <p:cNvSpPr/>
          <p:nvPr/>
        </p:nvSpPr>
        <p:spPr>
          <a:xfrm>
            <a:off x="12984120" y="733968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7" name="Кружок"/>
          <p:cNvSpPr/>
          <p:nvPr/>
        </p:nvSpPr>
        <p:spPr>
          <a:xfrm>
            <a:off x="11853360" y="8887320"/>
            <a:ext cx="153720" cy="153720"/>
          </a:xfrm>
          <a:prstGeom prst="ellipse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8" name="Линия"/>
          <p:cNvSpPr/>
          <p:nvPr/>
        </p:nvSpPr>
        <p:spPr>
          <a:xfrm flipH="1" flipV="1">
            <a:off x="11944440" y="8990280"/>
            <a:ext cx="1523520" cy="1300680"/>
          </a:xfrm>
          <a:prstGeom prst="line">
            <a:avLst/>
          </a:prstGeom>
          <a:ln w="25400">
            <a:solidFill>
              <a:srgbClr val="FFFFFF"/>
            </a:solidFill>
            <a:miter/>
            <a:head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69" name="[2]"/>
          <p:cNvSpPr/>
          <p:nvPr/>
        </p:nvSpPr>
        <p:spPr>
          <a:xfrm>
            <a:off x="19605960" y="1099080"/>
            <a:ext cx="38304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FFFFFF"/>
                </a:solidFill>
                <a:latin typeface="Gilroy-Light"/>
                <a:ea typeface="Gilroy-Light"/>
              </a:rPr>
              <a:t>[2]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46ADC-DAFB-4E61-44D1-007EC7459B33}"/>
              </a:ext>
            </a:extLst>
          </p:cNvPr>
          <p:cNvSpPr txBox="1"/>
          <p:nvPr/>
        </p:nvSpPr>
        <p:spPr>
          <a:xfrm>
            <a:off x="7826520" y="12350419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Прямоугольник"/>
          <p:cNvSpPr/>
          <p:nvPr/>
        </p:nvSpPr>
        <p:spPr>
          <a:xfrm>
            <a:off x="-612000" y="-519120"/>
            <a:ext cx="25450200" cy="14824080"/>
          </a:xfrm>
          <a:prstGeom prst="rect">
            <a:avLst/>
          </a:prstGeom>
          <a:solidFill>
            <a:srgbClr val="8DB6E2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1" name="Организм не производит цинк…"/>
          <p:cNvSpPr/>
          <p:nvPr/>
        </p:nvSpPr>
        <p:spPr>
          <a:xfrm>
            <a:off x="367560" y="1669887"/>
            <a:ext cx="8630487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003457"/>
                </a:solidFill>
                <a:latin typeface="Gilroy-SemiboldItalic"/>
                <a:ea typeface="Gilroy-SemiboldItalic"/>
                <a:cs typeface="Gilroy-SemiboldItalic"/>
                <a:sym typeface="Gilroy Semibold"/>
              </a:defRPr>
            </a:pPr>
            <a:r>
              <a:rPr lang="en-US" sz="4700" dirty="0">
                <a:latin typeface="Gilroy-Light"/>
                <a:ea typeface="Gilroy-Light"/>
                <a:cs typeface="Gilroy-Light"/>
                <a:sym typeface="Gilroy Light"/>
              </a:rPr>
              <a:t>Our </a:t>
            </a:r>
            <a:r>
              <a:rPr lang="en-US" sz="4700" dirty="0">
                <a:latin typeface="Gilroy-SemiBold" panose="00000700000000000000" pitchFamily="2" charset="0"/>
                <a:ea typeface="Gilroy-Light"/>
                <a:cs typeface="Gilroy-Light"/>
                <a:sym typeface="Gilroy Light"/>
              </a:rPr>
              <a:t>bodies can't produce zinc.</a:t>
            </a:r>
          </a:p>
        </p:txBody>
      </p:sp>
      <p:sp>
        <p:nvSpPr>
          <p:cNvPr id="172" name="Поэтому жизненно важно обеспечить…"/>
          <p:cNvSpPr/>
          <p:nvPr/>
        </p:nvSpPr>
        <p:spPr>
          <a:xfrm>
            <a:off x="946080" y="3259270"/>
            <a:ext cx="7729471" cy="154906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700" spc="-1" dirty="0">
                <a:solidFill>
                  <a:srgbClr val="003457"/>
                </a:solidFill>
                <a:latin typeface="Gilroy-Light"/>
                <a:ea typeface="Gilroy-Light"/>
              </a:rPr>
              <a:t>That’s why </a:t>
            </a:r>
            <a:r>
              <a:rPr lang="en-US" sz="4700" b="0" strike="noStrike" spc="-1" dirty="0">
                <a:solidFill>
                  <a:srgbClr val="003457"/>
                </a:solidFill>
                <a:latin typeface="Gilroy-Light"/>
                <a:ea typeface="Gilroy-Light"/>
              </a:rPr>
              <a:t>getting enough </a:t>
            </a: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700" b="0" strike="noStrike" spc="-1" dirty="0">
                <a:solidFill>
                  <a:srgbClr val="003457"/>
                </a:solidFill>
                <a:latin typeface="Gilroy-Light"/>
                <a:ea typeface="Gilroy-Light"/>
              </a:rPr>
              <a:t>from our diet is crucial</a:t>
            </a:r>
            <a:endParaRPr lang="en-US" sz="4700" b="0" strike="noStrike" spc="-1" dirty="0">
              <a:latin typeface="Arial"/>
            </a:endParaRPr>
          </a:p>
        </p:txBody>
      </p:sp>
      <p:sp>
        <p:nvSpPr>
          <p:cNvPr id="173" name="Суточная потребность в цинке у взрослых…"/>
          <p:cNvSpPr/>
          <p:nvPr/>
        </p:nvSpPr>
        <p:spPr>
          <a:xfrm>
            <a:off x="889560" y="6734007"/>
            <a:ext cx="11956719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003457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dirty="0"/>
              <a:t>Adults need between </a:t>
            </a:r>
            <a:r>
              <a:rPr lang="en-US" sz="4700" dirty="0">
                <a:latin typeface="Gilroy-SemiBold" panose="00000700000000000000" pitchFamily="2" charset="0"/>
              </a:rPr>
              <a:t>8-11 mg </a:t>
            </a:r>
            <a:r>
              <a:rPr lang="en-US" sz="4700" dirty="0"/>
              <a:t>of zinc daily.</a:t>
            </a:r>
          </a:p>
        </p:txBody>
      </p:sp>
      <p:sp>
        <p:nvSpPr>
          <p:cNvPr id="174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175" name="Линия"/>
          <p:cNvSpPr/>
          <p:nvPr/>
        </p:nvSpPr>
        <p:spPr>
          <a:xfrm>
            <a:off x="1104840" y="5499000"/>
            <a:ext cx="4572360" cy="0"/>
          </a:xfrm>
          <a:prstGeom prst="line">
            <a:avLst/>
          </a:prstGeom>
          <a:ln w="25400">
            <a:solidFill>
              <a:srgbClr val="00345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6" name="[3]"/>
          <p:cNvSpPr/>
          <p:nvPr/>
        </p:nvSpPr>
        <p:spPr>
          <a:xfrm>
            <a:off x="14393880" y="6654960"/>
            <a:ext cx="38592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3457"/>
                </a:solidFill>
                <a:latin typeface="Gilroy-Light"/>
                <a:ea typeface="Gilroy-Light"/>
              </a:rPr>
              <a:t>[3]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177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1127600" y="-519120"/>
            <a:ext cx="22382640" cy="14929560"/>
          </a:xfrm>
          <a:prstGeom prst="rect">
            <a:avLst/>
          </a:prstGeom>
          <a:ln w="12700">
            <a:noFill/>
          </a:ln>
        </p:spPr>
      </p:pic>
      <p:sp>
        <p:nvSpPr>
          <p:cNvPr id="178" name="coralclub"/>
          <p:cNvSpPr/>
          <p:nvPr/>
        </p:nvSpPr>
        <p:spPr>
          <a:xfrm>
            <a:off x="22293000" y="1293084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003457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FB2C5-D719-E942-D82A-C9E5A335F802}"/>
              </a:ext>
            </a:extLst>
          </p:cNvPr>
          <p:cNvSpPr txBox="1"/>
          <p:nvPr/>
        </p:nvSpPr>
        <p:spPr>
          <a:xfrm>
            <a:off x="7826520" y="12350419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Прямоугольник"/>
          <p:cNvSpPr/>
          <p:nvPr/>
        </p:nvSpPr>
        <p:spPr>
          <a:xfrm>
            <a:off x="-488160" y="-492840"/>
            <a:ext cx="25360200" cy="14701320"/>
          </a:xfrm>
          <a:prstGeom prst="rect">
            <a:avLst/>
          </a:prstGeom>
          <a:solidFill>
            <a:srgbClr val="0E3881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80" name="Современному человеку не хватает цинка"/>
          <p:cNvSpPr/>
          <p:nvPr/>
        </p:nvSpPr>
        <p:spPr>
          <a:xfrm>
            <a:off x="524880" y="1161747"/>
            <a:ext cx="4549178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333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4700" dirty="0"/>
              <a:t>People </a:t>
            </a:r>
            <a:r>
              <a:rPr lang="en-US" sz="4700" b="1" dirty="0">
                <a:latin typeface="GILROY-SEMIBOLD" pitchFamily="2" charset="0"/>
                <a:ea typeface="Gilroy-SemiboldItalic"/>
                <a:cs typeface="Gilroy-SemiboldItalic"/>
                <a:sym typeface="Gilroy Semibold"/>
              </a:rPr>
              <a:t>lack </a:t>
            </a:r>
            <a:r>
              <a:rPr lang="en-US" sz="4700" dirty="0"/>
              <a:t>zinc</a:t>
            </a:r>
            <a:endParaRPr lang="en-US" sz="4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81" name="По оценкам Всемирной…"/>
          <p:cNvSpPr/>
          <p:nvPr/>
        </p:nvSpPr>
        <p:spPr>
          <a:xfrm>
            <a:off x="594000" y="3073320"/>
            <a:ext cx="10080360" cy="2817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According to the World Health Organization </a:t>
            </a:r>
            <a:endParaRPr lang="en-US" sz="3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(WHO),</a:t>
            </a:r>
            <a:endParaRPr lang="en-US" sz="3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 </a:t>
            </a:r>
            <a:r>
              <a:rPr lang="en-US" sz="357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deficiency</a:t>
            </a:r>
            <a:endParaRPr lang="en-US" sz="3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affects 31 % </a:t>
            </a:r>
            <a:endParaRPr lang="en-US" sz="357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7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of population.</a:t>
            </a:r>
            <a:endParaRPr lang="en-US" sz="3570" b="0" strike="noStrike" spc="-1" dirty="0">
              <a:latin typeface="Arial"/>
            </a:endParaRPr>
          </a:p>
        </p:txBody>
      </p:sp>
      <p:pic>
        <p:nvPicPr>
          <p:cNvPr id="182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6942600" y="3898440"/>
            <a:ext cx="16669800" cy="8140680"/>
          </a:xfrm>
          <a:prstGeom prst="rect">
            <a:avLst/>
          </a:prstGeom>
          <a:ln w="12700">
            <a:noFill/>
          </a:ln>
        </p:spPr>
      </p:pic>
      <p:sp>
        <p:nvSpPr>
          <p:cNvPr id="183" name="Недостаток цинка"/>
          <p:cNvSpPr/>
          <p:nvPr/>
        </p:nvSpPr>
        <p:spPr>
          <a:xfrm>
            <a:off x="928440" y="6847200"/>
            <a:ext cx="233856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Lack of zinc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84" name="Квадрат"/>
          <p:cNvSpPr/>
          <p:nvPr/>
        </p:nvSpPr>
        <p:spPr>
          <a:xfrm>
            <a:off x="1105200" y="7799400"/>
            <a:ext cx="605160" cy="605160"/>
          </a:xfrm>
          <a:prstGeom prst="rect">
            <a:avLst/>
          </a:prstGeom>
          <a:solidFill>
            <a:srgbClr val="147F9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5" name="высокий"/>
          <p:cNvSpPr/>
          <p:nvPr/>
        </p:nvSpPr>
        <p:spPr>
          <a:xfrm>
            <a:off x="2072880" y="7860960"/>
            <a:ext cx="172152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high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86" name="Квадрат"/>
          <p:cNvSpPr/>
          <p:nvPr/>
        </p:nvSpPr>
        <p:spPr>
          <a:xfrm>
            <a:off x="1105200" y="8679600"/>
            <a:ext cx="605160" cy="605160"/>
          </a:xfrm>
          <a:prstGeom prst="rect">
            <a:avLst/>
          </a:prstGeom>
          <a:solidFill>
            <a:srgbClr val="86D6E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7" name="средний"/>
          <p:cNvSpPr/>
          <p:nvPr/>
        </p:nvSpPr>
        <p:spPr>
          <a:xfrm>
            <a:off x="2072880" y="8703000"/>
            <a:ext cx="172152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medium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88" name="Квадрат"/>
          <p:cNvSpPr/>
          <p:nvPr/>
        </p:nvSpPr>
        <p:spPr>
          <a:xfrm>
            <a:off x="1105200" y="9609840"/>
            <a:ext cx="605160" cy="605160"/>
          </a:xfrm>
          <a:prstGeom prst="rect">
            <a:avLst/>
          </a:prstGeom>
          <a:solidFill>
            <a:srgbClr val="DDF0F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9" name="низкий"/>
          <p:cNvSpPr/>
          <p:nvPr/>
        </p:nvSpPr>
        <p:spPr>
          <a:xfrm>
            <a:off x="2072880" y="9633240"/>
            <a:ext cx="172152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low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90" name="Квадрат"/>
          <p:cNvSpPr/>
          <p:nvPr/>
        </p:nvSpPr>
        <p:spPr>
          <a:xfrm>
            <a:off x="1105200" y="10523880"/>
            <a:ext cx="605160" cy="60516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91" name="нет данных"/>
          <p:cNvSpPr/>
          <p:nvPr/>
        </p:nvSpPr>
        <p:spPr>
          <a:xfrm>
            <a:off x="2072880" y="10516680"/>
            <a:ext cx="23914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FFFFFF"/>
                </a:solidFill>
                <a:latin typeface="Gilroy Regular"/>
                <a:ea typeface="Gilroy Regular"/>
              </a:rPr>
              <a:t>no data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92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193" name="[4]"/>
          <p:cNvSpPr/>
          <p:nvPr/>
        </p:nvSpPr>
        <p:spPr>
          <a:xfrm>
            <a:off x="4031640" y="5081400"/>
            <a:ext cx="39672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FFFFFF"/>
                </a:solidFill>
                <a:latin typeface="Gilroy-Light"/>
                <a:ea typeface="Gilroy-Light"/>
              </a:rPr>
              <a:t>[4]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94" name="coralclub"/>
          <p:cNvSpPr/>
          <p:nvPr/>
        </p:nvSpPr>
        <p:spPr>
          <a:xfrm>
            <a:off x="217195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FADADF-7883-694F-0C12-7C4C40BF74FA}"/>
              </a:ext>
            </a:extLst>
          </p:cNvPr>
          <p:cNvSpPr txBox="1"/>
          <p:nvPr/>
        </p:nvSpPr>
        <p:spPr>
          <a:xfrm>
            <a:off x="7826520" y="12350419"/>
            <a:ext cx="6644640" cy="5702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00" dirty="0">
                <a:solidFill>
                  <a:schemeClr val="bg1"/>
                </a:solidFill>
                <a:effectLst/>
                <a:latin typeface="Gilroy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This statement has not been evaluated by the Food and Drug Administration.  This product is not intended to diagnose, treat, cure, or prevent any disease.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С пищей сложно получить достаточное количество цинка"/>
          <p:cNvSpPr/>
          <p:nvPr/>
        </p:nvSpPr>
        <p:spPr>
          <a:xfrm>
            <a:off x="775440" y="1110806"/>
            <a:ext cx="16121320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003457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dirty="0"/>
              <a:t>Getting enough zinc from food alone can be </a:t>
            </a:r>
            <a:r>
              <a:rPr lang="en-US" sz="4700" dirty="0">
                <a:latin typeface="Gilroy-SemiBold" panose="00000700000000000000" pitchFamily="2" charset="0"/>
              </a:rPr>
              <a:t>challenging</a:t>
            </a:r>
            <a:r>
              <a:rPr lang="en-US" sz="4700" dirty="0"/>
              <a:t>.</a:t>
            </a:r>
          </a:p>
        </p:txBody>
      </p:sp>
      <p:sp>
        <p:nvSpPr>
          <p:cNvPr id="196" name="устрицы"/>
          <p:cNvSpPr/>
          <p:nvPr/>
        </p:nvSpPr>
        <p:spPr>
          <a:xfrm>
            <a:off x="3173040" y="3121920"/>
            <a:ext cx="172152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 dirty="0">
                <a:solidFill>
                  <a:srgbClr val="003457"/>
                </a:solidFill>
                <a:latin typeface="Gilroy Regular"/>
                <a:ea typeface="Gilroy Regular"/>
              </a:rPr>
              <a:t>oysters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197" name="крабовое…"/>
          <p:cNvSpPr/>
          <p:nvPr/>
        </p:nvSpPr>
        <p:spPr>
          <a:xfrm>
            <a:off x="5268240" y="309564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crab meat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98" name="говядина"/>
          <p:cNvSpPr/>
          <p:nvPr/>
        </p:nvSpPr>
        <p:spPr>
          <a:xfrm>
            <a:off x="9757080" y="312192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beef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199" name="баранина"/>
          <p:cNvSpPr/>
          <p:nvPr/>
        </p:nvSpPr>
        <p:spPr>
          <a:xfrm>
            <a:off x="12950280" y="312192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mutton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0" name="курица"/>
          <p:cNvSpPr/>
          <p:nvPr/>
        </p:nvSpPr>
        <p:spPr>
          <a:xfrm>
            <a:off x="16297200" y="312192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chicken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1" name="миндаль"/>
          <p:cNvSpPr/>
          <p:nvPr/>
        </p:nvSpPr>
        <p:spPr>
          <a:xfrm>
            <a:off x="19468080" y="312192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almond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2" name="кешью"/>
          <p:cNvSpPr/>
          <p:nvPr/>
        </p:nvSpPr>
        <p:spPr>
          <a:xfrm>
            <a:off x="3233160" y="1168668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cashew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3" name="овес"/>
          <p:cNvSpPr/>
          <p:nvPr/>
        </p:nvSpPr>
        <p:spPr>
          <a:xfrm>
            <a:off x="6585120" y="1168668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oats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4" name="молоко…"/>
          <p:cNvSpPr/>
          <p:nvPr/>
        </p:nvSpPr>
        <p:spPr>
          <a:xfrm>
            <a:off x="8637840" y="11797920"/>
            <a:ext cx="355068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cow’s milk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5" name="запеченная…"/>
          <p:cNvSpPr/>
          <p:nvPr/>
        </p:nvSpPr>
        <p:spPr>
          <a:xfrm>
            <a:off x="11503440" y="11752920"/>
            <a:ext cx="455004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baked beans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6" name="сыр"/>
          <p:cNvSpPr/>
          <p:nvPr/>
        </p:nvSpPr>
        <p:spPr>
          <a:xfrm>
            <a:off x="14872320" y="11733480"/>
            <a:ext cx="455004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cheese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7" name="тыквенные…"/>
          <p:cNvSpPr/>
          <p:nvPr/>
        </p:nvSpPr>
        <p:spPr>
          <a:xfrm>
            <a:off x="18123840" y="11729520"/>
            <a:ext cx="455004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0" strike="noStrike" spc="-1">
                <a:solidFill>
                  <a:srgbClr val="003457"/>
                </a:solidFill>
                <a:latin typeface="Gilroy Regular"/>
                <a:ea typeface="Gilroy Regular"/>
              </a:rPr>
              <a:t>pumpkin seeds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8" name="20 мг"/>
          <p:cNvSpPr/>
          <p:nvPr/>
        </p:nvSpPr>
        <p:spPr>
          <a:xfrm>
            <a:off x="3610440" y="3798000"/>
            <a:ext cx="172152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rgbClr val="003457"/>
                </a:solidFill>
                <a:latin typeface="GILROY-SEMIBOLD"/>
                <a:ea typeface="Gilroy-SemiboldItalic"/>
              </a:rPr>
              <a:t>20 mg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09" name="6,4 мг"/>
          <p:cNvSpPr/>
          <p:nvPr/>
        </p:nvSpPr>
        <p:spPr>
          <a:xfrm>
            <a:off x="6671520" y="379473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6.4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0" name="8,2 мг"/>
          <p:cNvSpPr/>
          <p:nvPr/>
        </p:nvSpPr>
        <p:spPr>
          <a:xfrm>
            <a:off x="9985320" y="379473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8.2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1" name="10 мг"/>
          <p:cNvSpPr/>
          <p:nvPr/>
        </p:nvSpPr>
        <p:spPr>
          <a:xfrm>
            <a:off x="13324320" y="3798000"/>
            <a:ext cx="1721520" cy="55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>
                <a:solidFill>
                  <a:srgbClr val="003457"/>
                </a:solidFill>
                <a:latin typeface="GILROY-SEMIBOLD"/>
                <a:ea typeface="Gilroy-SemiboldItalic"/>
              </a:rPr>
              <a:t>10 mg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212" name="0,8 мг"/>
          <p:cNvSpPr/>
          <p:nvPr/>
        </p:nvSpPr>
        <p:spPr>
          <a:xfrm>
            <a:off x="16580520" y="379473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0.8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3" name="3,5 мг"/>
          <p:cNvSpPr/>
          <p:nvPr/>
        </p:nvSpPr>
        <p:spPr>
          <a:xfrm>
            <a:off x="19938600" y="379473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3.5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4" name="0,5 мг"/>
          <p:cNvSpPr/>
          <p:nvPr/>
        </p:nvSpPr>
        <p:spPr>
          <a:xfrm>
            <a:off x="3452400" y="1089645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0.5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5" name="2,35 мг"/>
          <p:cNvSpPr/>
          <p:nvPr/>
        </p:nvSpPr>
        <p:spPr>
          <a:xfrm>
            <a:off x="6671520" y="1089663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2.35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6" name="0,35 мг"/>
          <p:cNvSpPr/>
          <p:nvPr/>
        </p:nvSpPr>
        <p:spPr>
          <a:xfrm>
            <a:off x="9832680" y="1089663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0.35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7" name="0,5 мг"/>
          <p:cNvSpPr/>
          <p:nvPr/>
        </p:nvSpPr>
        <p:spPr>
          <a:xfrm>
            <a:off x="13336920" y="1089645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0.5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8" name="3,55 мг"/>
          <p:cNvSpPr/>
          <p:nvPr/>
        </p:nvSpPr>
        <p:spPr>
          <a:xfrm>
            <a:off x="16485480" y="1089663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3.55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19" name="7,5 мг"/>
          <p:cNvSpPr/>
          <p:nvPr/>
        </p:nvSpPr>
        <p:spPr>
          <a:xfrm>
            <a:off x="19964160" y="10896452"/>
            <a:ext cx="1721520" cy="56417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0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7.5 mg</a:t>
            </a:r>
            <a:endParaRPr lang="en-US" sz="3000" b="0" strike="noStrike" spc="-1" dirty="0">
              <a:latin typeface="Arial"/>
            </a:endParaRPr>
          </a:p>
        </p:txBody>
      </p:sp>
      <p:sp>
        <p:nvSpPr>
          <p:cNvPr id="220" name="Zinc Methionine 15 mg"/>
          <p:cNvSpPr/>
          <p:nvPr/>
        </p:nvSpPr>
        <p:spPr>
          <a:xfrm>
            <a:off x="849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003457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221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003457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pic>
        <p:nvPicPr>
          <p:cNvPr id="222" name="Screenshot 2023-08-24 at 13.57.06.png" descr="Screenshot 2023-08-24 at 13.57.06.png"/>
          <p:cNvPicPr/>
          <p:nvPr/>
        </p:nvPicPr>
        <p:blipFill>
          <a:blip r:embed="rId2"/>
          <a:stretch/>
        </p:blipFill>
        <p:spPr>
          <a:xfrm>
            <a:off x="1862280" y="4359240"/>
            <a:ext cx="20133000" cy="6537600"/>
          </a:xfrm>
          <a:prstGeom prst="rect">
            <a:avLst/>
          </a:prstGeom>
          <a:ln w="12700">
            <a:noFill/>
          </a:ln>
        </p:spPr>
      </p:pic>
      <p:sp>
        <p:nvSpPr>
          <p:cNvPr id="223" name="[5]"/>
          <p:cNvSpPr/>
          <p:nvPr/>
        </p:nvSpPr>
        <p:spPr>
          <a:xfrm>
            <a:off x="17346960" y="1044360"/>
            <a:ext cx="39060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3457"/>
                </a:solidFill>
                <a:latin typeface="Gilroy-Light"/>
                <a:ea typeface="Gilroy-Light"/>
              </a:rPr>
              <a:t>[5]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24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3214440" y="371736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25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6269760" y="371736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26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9574200" y="371736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27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2889080" y="371736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28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6124400" y="371736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29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9512000" y="371736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30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3033360" y="1081872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31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6265800" y="1081872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32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9422640" y="1081872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33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2904200" y="1081872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34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6054560" y="10818720"/>
            <a:ext cx="392040" cy="719640"/>
          </a:xfrm>
          <a:prstGeom prst="rect">
            <a:avLst/>
          </a:prstGeom>
          <a:ln w="12700">
            <a:noFill/>
          </a:ln>
        </p:spPr>
      </p:pic>
      <p:pic>
        <p:nvPicPr>
          <p:cNvPr id="235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9531800" y="10818720"/>
            <a:ext cx="392040" cy="719640"/>
          </a:xfrm>
          <a:prstGeom prst="rect">
            <a:avLst/>
          </a:prstGeom>
          <a:ln w="12700">
            <a:noFill/>
          </a:ln>
        </p:spPr>
      </p:pic>
      <p:sp>
        <p:nvSpPr>
          <p:cNvPr id="236" name="*Указано количество цинка на 100 г продукта"/>
          <p:cNvSpPr/>
          <p:nvPr/>
        </p:nvSpPr>
        <p:spPr>
          <a:xfrm>
            <a:off x="797257" y="2316872"/>
            <a:ext cx="5618445" cy="482615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Gilroy" pitchFamily="2" charset="77"/>
              </a:rPr>
              <a:t>Zinc content is listed per 100 g of food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Кроме того, на уровень цинка влияют:"/>
          <p:cNvSpPr/>
          <p:nvPr/>
        </p:nvSpPr>
        <p:spPr>
          <a:xfrm>
            <a:off x="861840" y="1161567"/>
            <a:ext cx="12232435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FFFFFF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b="1" dirty="0">
                <a:latin typeface="GILROY-SEMIBOLD" pitchFamily="2" charset="0"/>
                <a:ea typeface="Gilroy-SemiboldItalic"/>
                <a:cs typeface="Gilroy-SemiboldItalic"/>
                <a:sym typeface="Gilroy Semibold"/>
              </a:rPr>
              <a:t>Additionally, zinc levels can be affected by:</a:t>
            </a:r>
          </a:p>
        </p:txBody>
      </p:sp>
      <p:sp>
        <p:nvSpPr>
          <p:cNvPr id="259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260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44" name="Квадрат">
            <a:extLst>
              <a:ext uri="{FF2B5EF4-FFF2-40B4-BE49-F238E27FC236}">
                <a16:creationId xmlns:a16="http://schemas.microsoft.com/office/drawing/2014/main" id="{15894646-0F0E-14B7-9DEA-2EBA16165292}"/>
              </a:ext>
            </a:extLst>
          </p:cNvPr>
          <p:cNvSpPr/>
          <p:nvPr/>
        </p:nvSpPr>
        <p:spPr>
          <a:xfrm rot="18900000">
            <a:off x="1095731" y="2773604"/>
            <a:ext cx="142392" cy="142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Ограничительные диеты (например, веганы)">
            <a:extLst>
              <a:ext uri="{FF2B5EF4-FFF2-40B4-BE49-F238E27FC236}">
                <a16:creationId xmlns:a16="http://schemas.microsoft.com/office/drawing/2014/main" id="{2878E3D5-67B0-37C3-F635-54DDB37D7CC4}"/>
              </a:ext>
            </a:extLst>
          </p:cNvPr>
          <p:cNvSpPr txBox="1"/>
          <p:nvPr/>
        </p:nvSpPr>
        <p:spPr>
          <a:xfrm>
            <a:off x="1410894" y="2452266"/>
            <a:ext cx="645849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de-DE" dirty="0"/>
              <a:t>Restrictive diets, like veganism</a:t>
            </a:r>
          </a:p>
        </p:txBody>
      </p:sp>
      <p:sp>
        <p:nvSpPr>
          <p:cNvPr id="46" name="Квадрат">
            <a:extLst>
              <a:ext uri="{FF2B5EF4-FFF2-40B4-BE49-F238E27FC236}">
                <a16:creationId xmlns:a16="http://schemas.microsoft.com/office/drawing/2014/main" id="{9EDB80C4-7A55-2526-70B9-B407BA6D22CD}"/>
              </a:ext>
            </a:extLst>
          </p:cNvPr>
          <p:cNvSpPr/>
          <p:nvPr/>
        </p:nvSpPr>
        <p:spPr>
          <a:xfrm rot="18900000">
            <a:off x="1095731" y="3434004"/>
            <a:ext cx="142392" cy="142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" name="Старение организма*">
            <a:extLst>
              <a:ext uri="{FF2B5EF4-FFF2-40B4-BE49-F238E27FC236}">
                <a16:creationId xmlns:a16="http://schemas.microsoft.com/office/drawing/2014/main" id="{AD21FDAB-AAD7-1CFD-EFBC-C4D22950CA02}"/>
              </a:ext>
            </a:extLst>
          </p:cNvPr>
          <p:cNvSpPr txBox="1"/>
          <p:nvPr/>
        </p:nvSpPr>
        <p:spPr>
          <a:xfrm>
            <a:off x="1466960" y="3139417"/>
            <a:ext cx="1426673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/>
              <a:t>Aging</a:t>
            </a:r>
            <a:r>
              <a:rPr dirty="0"/>
              <a:t>*</a:t>
            </a:r>
          </a:p>
        </p:txBody>
      </p:sp>
      <p:sp>
        <p:nvSpPr>
          <p:cNvPr id="48" name="Квадрат">
            <a:extLst>
              <a:ext uri="{FF2B5EF4-FFF2-40B4-BE49-F238E27FC236}">
                <a16:creationId xmlns:a16="http://schemas.microsoft.com/office/drawing/2014/main" id="{00D0C2A0-7857-609C-2C92-2FC18A0B2428}"/>
              </a:ext>
            </a:extLst>
          </p:cNvPr>
          <p:cNvSpPr/>
          <p:nvPr/>
        </p:nvSpPr>
        <p:spPr>
          <a:xfrm rot="18900000">
            <a:off x="1095731" y="4085355"/>
            <a:ext cx="142392" cy="142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" name="Повышенное поступления меди в организм**">
            <a:extLst>
              <a:ext uri="{FF2B5EF4-FFF2-40B4-BE49-F238E27FC236}">
                <a16:creationId xmlns:a16="http://schemas.microsoft.com/office/drawing/2014/main" id="{2B0E726E-02FE-D0D4-2211-B90485AB2C91}"/>
              </a:ext>
            </a:extLst>
          </p:cNvPr>
          <p:cNvSpPr txBox="1"/>
          <p:nvPr/>
        </p:nvSpPr>
        <p:spPr>
          <a:xfrm>
            <a:off x="1466960" y="3874051"/>
            <a:ext cx="455413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/>
              <a:t>High Copper intake**</a:t>
            </a:r>
            <a:endParaRPr dirty="0"/>
          </a:p>
        </p:txBody>
      </p:sp>
      <p:sp>
        <p:nvSpPr>
          <p:cNvPr id="50" name="Квадрат">
            <a:extLst>
              <a:ext uri="{FF2B5EF4-FFF2-40B4-BE49-F238E27FC236}">
                <a16:creationId xmlns:a16="http://schemas.microsoft.com/office/drawing/2014/main" id="{59EFCB33-58EF-A32A-A4A8-2CFD2FE80929}"/>
              </a:ext>
            </a:extLst>
          </p:cNvPr>
          <p:cNvSpPr/>
          <p:nvPr/>
        </p:nvSpPr>
        <p:spPr>
          <a:xfrm rot="18900000">
            <a:off x="1095731" y="4729513"/>
            <a:ext cx="142392" cy="1423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" name="Стресс">
            <a:extLst>
              <a:ext uri="{FF2B5EF4-FFF2-40B4-BE49-F238E27FC236}">
                <a16:creationId xmlns:a16="http://schemas.microsoft.com/office/drawing/2014/main" id="{34DE079E-48EC-63F6-2171-862CE3F90607}"/>
              </a:ext>
            </a:extLst>
          </p:cNvPr>
          <p:cNvSpPr txBox="1"/>
          <p:nvPr/>
        </p:nvSpPr>
        <p:spPr>
          <a:xfrm>
            <a:off x="1466960" y="4518210"/>
            <a:ext cx="1375377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pPr>
              <a:defRPr sz="3000"/>
            </a:pPr>
            <a:r>
              <a:rPr lang="en-US" sz="3500" dirty="0"/>
              <a:t>Stress</a:t>
            </a:r>
            <a:endParaRPr sz="3500" dirty="0"/>
          </a:p>
        </p:txBody>
      </p:sp>
      <p:sp>
        <p:nvSpPr>
          <p:cNvPr id="52" name="Квадрат">
            <a:extLst>
              <a:ext uri="{FF2B5EF4-FFF2-40B4-BE49-F238E27FC236}">
                <a16:creationId xmlns:a16="http://schemas.microsoft.com/office/drawing/2014/main" id="{DABC4346-EA83-A562-CEF2-175D1993F89F}"/>
              </a:ext>
            </a:extLst>
          </p:cNvPr>
          <p:cNvSpPr/>
          <p:nvPr/>
        </p:nvSpPr>
        <p:spPr>
          <a:xfrm rot="18900000">
            <a:off x="1112664" y="5380755"/>
            <a:ext cx="142393" cy="142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" name="Для женщин - употребление противозачаточных таблеток***">
            <a:extLst>
              <a:ext uri="{FF2B5EF4-FFF2-40B4-BE49-F238E27FC236}">
                <a16:creationId xmlns:a16="http://schemas.microsoft.com/office/drawing/2014/main" id="{177CA39E-4C21-6D64-D702-878C003E261A}"/>
              </a:ext>
            </a:extLst>
          </p:cNvPr>
          <p:cNvSpPr txBox="1"/>
          <p:nvPr/>
        </p:nvSpPr>
        <p:spPr>
          <a:xfrm>
            <a:off x="1483893" y="5169451"/>
            <a:ext cx="6403997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/>
              <a:t>Birth control pills for women***</a:t>
            </a:r>
            <a:endParaRPr dirty="0"/>
          </a:p>
        </p:txBody>
      </p:sp>
      <p:sp>
        <p:nvSpPr>
          <p:cNvPr id="54" name="Квадрат">
            <a:extLst>
              <a:ext uri="{FF2B5EF4-FFF2-40B4-BE49-F238E27FC236}">
                <a16:creationId xmlns:a16="http://schemas.microsoft.com/office/drawing/2014/main" id="{A2B69A69-F78F-D28C-398C-54900C79C7B8}"/>
              </a:ext>
            </a:extLst>
          </p:cNvPr>
          <p:cNvSpPr/>
          <p:nvPr/>
        </p:nvSpPr>
        <p:spPr>
          <a:xfrm rot="18900000">
            <a:off x="1112664" y="6025023"/>
            <a:ext cx="142393" cy="142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5" name="Различные заболевания, хирургические операции, требующие длительного восстановления">
            <a:extLst>
              <a:ext uri="{FF2B5EF4-FFF2-40B4-BE49-F238E27FC236}">
                <a16:creationId xmlns:a16="http://schemas.microsoft.com/office/drawing/2014/main" id="{55104FB4-DC71-1618-2B31-4162C46CE0B4}"/>
              </a:ext>
            </a:extLst>
          </p:cNvPr>
          <p:cNvSpPr txBox="1"/>
          <p:nvPr/>
        </p:nvSpPr>
        <p:spPr>
          <a:xfrm>
            <a:off x="1483893" y="5813719"/>
            <a:ext cx="9755876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/>
              <a:t>Illnesses, surgeries with lengthy recovery times</a:t>
            </a:r>
          </a:p>
        </p:txBody>
      </p:sp>
      <p:sp>
        <p:nvSpPr>
          <p:cNvPr id="56" name="Квадрат">
            <a:extLst>
              <a:ext uri="{FF2B5EF4-FFF2-40B4-BE49-F238E27FC236}">
                <a16:creationId xmlns:a16="http://schemas.microsoft.com/office/drawing/2014/main" id="{5F66AF7A-B896-3BB4-1AA8-57683DCC4AA2}"/>
              </a:ext>
            </a:extLst>
          </p:cNvPr>
          <p:cNvSpPr/>
          <p:nvPr/>
        </p:nvSpPr>
        <p:spPr>
          <a:xfrm rot="18900000">
            <a:off x="1112664" y="6670757"/>
            <a:ext cx="142393" cy="142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7" name="Частое потребление алкоголя">
            <a:extLst>
              <a:ext uri="{FF2B5EF4-FFF2-40B4-BE49-F238E27FC236}">
                <a16:creationId xmlns:a16="http://schemas.microsoft.com/office/drawing/2014/main" id="{AC02BF42-3D73-1A76-925A-13EE08E84886}"/>
              </a:ext>
            </a:extLst>
          </p:cNvPr>
          <p:cNvSpPr txBox="1"/>
          <p:nvPr/>
        </p:nvSpPr>
        <p:spPr>
          <a:xfrm>
            <a:off x="1483893" y="6459453"/>
            <a:ext cx="6121869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de-DE" dirty="0"/>
              <a:t>Frequent alcohol consumption</a:t>
            </a:r>
            <a:endParaRPr dirty="0"/>
          </a:p>
        </p:txBody>
      </p:sp>
      <p:sp>
        <p:nvSpPr>
          <p:cNvPr id="58" name="Квадрат">
            <a:extLst>
              <a:ext uri="{FF2B5EF4-FFF2-40B4-BE49-F238E27FC236}">
                <a16:creationId xmlns:a16="http://schemas.microsoft.com/office/drawing/2014/main" id="{01E199DD-9173-B43E-1863-B46A4F86A301}"/>
              </a:ext>
            </a:extLst>
          </p:cNvPr>
          <p:cNvSpPr/>
          <p:nvPr/>
        </p:nvSpPr>
        <p:spPr>
          <a:xfrm rot="18900000">
            <a:off x="1112664" y="7327725"/>
            <a:ext cx="142393" cy="1423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" name="Прием диуретических препаратов">
            <a:extLst>
              <a:ext uri="{FF2B5EF4-FFF2-40B4-BE49-F238E27FC236}">
                <a16:creationId xmlns:a16="http://schemas.microsoft.com/office/drawing/2014/main" id="{89F24384-2F2A-6970-D185-9ED0DA6B73A4}"/>
              </a:ext>
            </a:extLst>
          </p:cNvPr>
          <p:cNvSpPr txBox="1"/>
          <p:nvPr/>
        </p:nvSpPr>
        <p:spPr>
          <a:xfrm>
            <a:off x="1483893" y="7116422"/>
            <a:ext cx="442108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de-DE" dirty="0"/>
              <a:t>Diuretic medications</a:t>
            </a:r>
          </a:p>
        </p:txBody>
      </p:sp>
      <p:sp>
        <p:nvSpPr>
          <p:cNvPr id="60" name="Квадрат">
            <a:extLst>
              <a:ext uri="{FF2B5EF4-FFF2-40B4-BE49-F238E27FC236}">
                <a16:creationId xmlns:a16="http://schemas.microsoft.com/office/drawing/2014/main" id="{825E70F4-5778-0BF6-1063-CA1DD56801CC}"/>
              </a:ext>
            </a:extLst>
          </p:cNvPr>
          <p:cNvSpPr/>
          <p:nvPr/>
        </p:nvSpPr>
        <p:spPr>
          <a:xfrm rot="18900000">
            <a:off x="1121131" y="8035493"/>
            <a:ext cx="142392" cy="142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" name="Беременность и кормление грудью">
            <a:extLst>
              <a:ext uri="{FF2B5EF4-FFF2-40B4-BE49-F238E27FC236}">
                <a16:creationId xmlns:a16="http://schemas.microsoft.com/office/drawing/2014/main" id="{B8D00528-D73C-D510-8D96-377F99E351D9}"/>
              </a:ext>
            </a:extLst>
          </p:cNvPr>
          <p:cNvSpPr txBox="1"/>
          <p:nvPr/>
        </p:nvSpPr>
        <p:spPr>
          <a:xfrm>
            <a:off x="1492360" y="7824189"/>
            <a:ext cx="6434454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de-DE" dirty="0"/>
              <a:t>Pregnancy and breastfeeding</a:t>
            </a:r>
          </a:p>
        </p:txBody>
      </p:sp>
      <p:sp>
        <p:nvSpPr>
          <p:cNvPr id="62" name="Квадрат">
            <a:extLst>
              <a:ext uri="{FF2B5EF4-FFF2-40B4-BE49-F238E27FC236}">
                <a16:creationId xmlns:a16="http://schemas.microsoft.com/office/drawing/2014/main" id="{2891F8BB-5007-26F5-8DF4-D3E64AE44F28}"/>
              </a:ext>
            </a:extLst>
          </p:cNvPr>
          <p:cNvSpPr/>
          <p:nvPr/>
        </p:nvSpPr>
        <p:spPr>
          <a:xfrm rot="18900000">
            <a:off x="1138064" y="8732940"/>
            <a:ext cx="142393" cy="1423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" name="Период роста у подростков">
            <a:extLst>
              <a:ext uri="{FF2B5EF4-FFF2-40B4-BE49-F238E27FC236}">
                <a16:creationId xmlns:a16="http://schemas.microsoft.com/office/drawing/2014/main" id="{FEF618AF-54F9-E7A2-3524-861AB0891B12}"/>
              </a:ext>
            </a:extLst>
          </p:cNvPr>
          <p:cNvSpPr txBox="1"/>
          <p:nvPr/>
        </p:nvSpPr>
        <p:spPr>
          <a:xfrm>
            <a:off x="1509293" y="8521637"/>
            <a:ext cx="5825313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lvl1pPr>
          </a:lstStyle>
          <a:p>
            <a:r>
              <a:rPr lang="en-US" dirty="0"/>
              <a:t>Growth spurts in teenagers</a:t>
            </a:r>
          </a:p>
        </p:txBody>
      </p:sp>
      <p:sp>
        <p:nvSpPr>
          <p:cNvPr id="192" name="*С возрастом снижается степень усвоения цинка.…">
            <a:extLst>
              <a:ext uri="{FF2B5EF4-FFF2-40B4-BE49-F238E27FC236}">
                <a16:creationId xmlns:a16="http://schemas.microsoft.com/office/drawing/2014/main" id="{77EAE4AE-6EC8-4BA2-731C-409E69DE6309}"/>
              </a:ext>
            </a:extLst>
          </p:cNvPr>
          <p:cNvSpPr txBox="1"/>
          <p:nvPr/>
        </p:nvSpPr>
        <p:spPr>
          <a:xfrm>
            <a:off x="984457" y="10063526"/>
            <a:ext cx="13003560" cy="162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466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>*</a:t>
            </a:r>
            <a:r>
              <a:rPr lang="en-US" dirty="0"/>
              <a:t> With age, the degree of zinc absorption decreases.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66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>**</a:t>
            </a:r>
            <a:r>
              <a:rPr lang="en-US" dirty="0"/>
              <a:t>Copper uses the same absorption pathways and binds to the same proteins as zinc.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66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dirty="0"/>
              <a:t>Therefore, with excessive intake, copper can compete with zinc for assimilation by the body.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66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dirty="0"/>
              <a:t>***</a:t>
            </a:r>
            <a:r>
              <a:rPr lang="en-US" dirty="0"/>
              <a:t> Their intake increases the level of copper in the body and requires additional zinc.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Нехватка цинка может вызвать:"/>
          <p:cNvSpPr/>
          <p:nvPr/>
        </p:nvSpPr>
        <p:spPr>
          <a:xfrm>
            <a:off x="711720" y="1161567"/>
            <a:ext cx="9627555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FFFFFF"/>
                </a:solidFill>
                <a:latin typeface="Gilroy-Light"/>
                <a:ea typeface="Gilroy-Light"/>
                <a:cs typeface="Gilroy-Light"/>
                <a:sym typeface="Gilroy Light"/>
              </a:defRPr>
            </a:pPr>
            <a:r>
              <a:rPr lang="en-US" sz="4700" b="1" dirty="0">
                <a:latin typeface="GILROY-SEMIBOLD" pitchFamily="2" charset="0"/>
                <a:ea typeface="Gilroy-SemiboldItalic"/>
                <a:cs typeface="Gilroy-SemiboldItalic"/>
                <a:sym typeface="Gilroy Semibold"/>
              </a:rPr>
              <a:t>Insufficient zinc levels can lead to:</a:t>
            </a:r>
          </a:p>
        </p:txBody>
      </p:sp>
      <p:sp>
        <p:nvSpPr>
          <p:cNvPr id="262" name="Ослабление иммунитета и повышенную…"/>
          <p:cNvSpPr/>
          <p:nvPr/>
        </p:nvSpPr>
        <p:spPr>
          <a:xfrm>
            <a:off x="3016440" y="3506936"/>
            <a:ext cx="6862375" cy="117972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dirty="0"/>
              <a:t>Lowered immunity and a higher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dirty="0"/>
              <a:t>risk of getting sick</a:t>
            </a:r>
          </a:p>
        </p:txBody>
      </p:sp>
      <p:sp>
        <p:nvSpPr>
          <p:cNvPr id="263" name="Сухость и воспаление кожи"/>
          <p:cNvSpPr/>
          <p:nvPr/>
        </p:nvSpPr>
        <p:spPr>
          <a:xfrm>
            <a:off x="3132360" y="6597920"/>
            <a:ext cx="5464300" cy="641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Skin dryness and irritation</a:t>
            </a:r>
          </a:p>
        </p:txBody>
      </p:sp>
      <p:sp>
        <p:nvSpPr>
          <p:cNvPr id="264" name="Истончение и ломкость волос"/>
          <p:cNvSpPr/>
          <p:nvPr/>
        </p:nvSpPr>
        <p:spPr>
          <a:xfrm>
            <a:off x="3157920" y="9448760"/>
            <a:ext cx="3670091" cy="641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Weak, brittle hair</a:t>
            </a:r>
          </a:p>
        </p:txBody>
      </p:sp>
      <p:sp>
        <p:nvSpPr>
          <p:cNvPr id="265" name="Изменение ногтевой пластины"/>
          <p:cNvSpPr/>
          <p:nvPr/>
        </p:nvSpPr>
        <p:spPr>
          <a:xfrm>
            <a:off x="15625440" y="3772640"/>
            <a:ext cx="4892541" cy="641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Changes in nail quality</a:t>
            </a:r>
          </a:p>
        </p:txBody>
      </p:sp>
      <p:sp>
        <p:nvSpPr>
          <p:cNvPr id="266" name="Ухудшение обоняния и вкуса"/>
          <p:cNvSpPr/>
          <p:nvPr/>
        </p:nvSpPr>
        <p:spPr>
          <a:xfrm>
            <a:off x="15454440" y="6545360"/>
            <a:ext cx="4926204" cy="641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Loss of taste and smell</a:t>
            </a:r>
          </a:p>
        </p:txBody>
      </p:sp>
      <p:pic>
        <p:nvPicPr>
          <p:cNvPr id="267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1043280" y="3229560"/>
            <a:ext cx="1734480" cy="1734480"/>
          </a:xfrm>
          <a:prstGeom prst="rect">
            <a:avLst/>
          </a:prstGeom>
          <a:ln w="12700">
            <a:noFill/>
          </a:ln>
        </p:spPr>
      </p:pic>
      <p:pic>
        <p:nvPicPr>
          <p:cNvPr id="268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043280" y="6002280"/>
            <a:ext cx="1734480" cy="1734480"/>
          </a:xfrm>
          <a:prstGeom prst="rect">
            <a:avLst/>
          </a:prstGeom>
          <a:ln w="12700">
            <a:noFill/>
          </a:ln>
        </p:spPr>
      </p:pic>
      <p:pic>
        <p:nvPicPr>
          <p:cNvPr id="269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1043280" y="8902080"/>
            <a:ext cx="1734480" cy="1734480"/>
          </a:xfrm>
          <a:prstGeom prst="rect">
            <a:avLst/>
          </a:prstGeom>
          <a:ln w="12700">
            <a:noFill/>
          </a:ln>
        </p:spPr>
      </p:pic>
      <p:pic>
        <p:nvPicPr>
          <p:cNvPr id="270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13626360" y="3225960"/>
            <a:ext cx="1734480" cy="1734480"/>
          </a:xfrm>
          <a:prstGeom prst="rect">
            <a:avLst/>
          </a:prstGeom>
          <a:ln w="12700">
            <a:noFill/>
          </a:ln>
        </p:spPr>
      </p:pic>
      <p:pic>
        <p:nvPicPr>
          <p:cNvPr id="271" name="Изображение" descr="Изображение"/>
          <p:cNvPicPr/>
          <p:nvPr/>
        </p:nvPicPr>
        <p:blipFill>
          <a:blip r:embed="rId6"/>
          <a:stretch/>
        </p:blipFill>
        <p:spPr>
          <a:xfrm>
            <a:off x="13626360" y="5999040"/>
            <a:ext cx="1734480" cy="1734480"/>
          </a:xfrm>
          <a:prstGeom prst="rect">
            <a:avLst/>
          </a:prstGeom>
          <a:ln w="12700">
            <a:noFill/>
          </a:ln>
        </p:spPr>
      </p:pic>
      <p:sp>
        <p:nvSpPr>
          <p:cNvPr id="272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</a:t>
            </a:r>
            <a:r>
              <a:rPr lang="en-US" sz="2700" b="1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2</a:t>
            </a: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273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pic>
        <p:nvPicPr>
          <p:cNvPr id="274" name="Изображение" descr="Изображение"/>
          <p:cNvPicPr/>
          <p:nvPr/>
        </p:nvPicPr>
        <p:blipFill>
          <a:blip r:embed="rId7"/>
          <a:stretch/>
        </p:blipFill>
        <p:spPr>
          <a:xfrm>
            <a:off x="13626360" y="8771760"/>
            <a:ext cx="1734480" cy="1734480"/>
          </a:xfrm>
          <a:prstGeom prst="rect">
            <a:avLst/>
          </a:prstGeom>
          <a:ln w="12700">
            <a:noFill/>
          </a:ln>
        </p:spPr>
      </p:pic>
      <p:sp>
        <p:nvSpPr>
          <p:cNvPr id="275" name="Снижение остроты зрения"/>
          <p:cNvSpPr/>
          <p:nvPr/>
        </p:nvSpPr>
        <p:spPr>
          <a:xfrm>
            <a:off x="15609600" y="9313400"/>
            <a:ext cx="6079853" cy="641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500" b="0" strike="noStrike" spc="-1" dirty="0">
                <a:solidFill>
                  <a:srgbClr val="FFFFFF"/>
                </a:solidFill>
                <a:latin typeface="Gilroy Regular"/>
                <a:ea typeface="Gilroy Regular"/>
              </a:rPr>
              <a:t>Reduced sharpness of vision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8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Цинк: особенности усвоения"/>
          <p:cNvSpPr/>
          <p:nvPr/>
        </p:nvSpPr>
        <p:spPr>
          <a:xfrm>
            <a:off x="878040" y="1161567"/>
            <a:ext cx="8763024" cy="82578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Understanding Zinc Absorption</a:t>
            </a:r>
            <a:endParaRPr lang="en-US" sz="4700" b="0" strike="noStrike" spc="-1" dirty="0">
              <a:latin typeface="Arial"/>
            </a:endParaRPr>
          </a:p>
        </p:txBody>
      </p:sp>
      <p:sp>
        <p:nvSpPr>
          <p:cNvPr id="277" name="Всасывание цинка происходит в тонком кишечнике."/>
          <p:cNvSpPr/>
          <p:nvPr/>
        </p:nvSpPr>
        <p:spPr>
          <a:xfrm>
            <a:off x="878040" y="2703728"/>
            <a:ext cx="10718280" cy="641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dirty="0"/>
              <a:t>Zinc is primarily absorbed in the small intestine.</a:t>
            </a:r>
          </a:p>
        </p:txBody>
      </p:sp>
      <p:sp>
        <p:nvSpPr>
          <p:cNvPr id="278" name="16-50% - столько цинка усваивается из пищи у здорового человека."/>
          <p:cNvSpPr/>
          <p:nvPr/>
        </p:nvSpPr>
        <p:spPr>
          <a:xfrm>
            <a:off x="735496" y="3973796"/>
            <a:ext cx="14272591" cy="641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b="1" dirty="0">
                <a:latin typeface="GILROY-SEMIBOLD" pitchFamily="2" charset="0"/>
                <a:ea typeface="Gilroy-SemiboldItalic"/>
                <a:cs typeface="Gilroy-SemiboldItalic"/>
                <a:sym typeface="Gilroy Semibold"/>
              </a:rPr>
              <a:t>Healthy individuals absorb about 16-50% of dietary zinc.</a:t>
            </a:r>
          </a:p>
        </p:txBody>
      </p:sp>
      <p:sp>
        <p:nvSpPr>
          <p:cNvPr id="279" name="Фитаты* и оксалаты** существенно снижают усвоение цинка, так как образуют…"/>
          <p:cNvSpPr/>
          <p:nvPr/>
        </p:nvSpPr>
        <p:spPr>
          <a:xfrm>
            <a:off x="3062844" y="5404922"/>
            <a:ext cx="12785471" cy="171833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dirty="0"/>
              <a:t>Phytates* and oxalates** can significantly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dirty="0"/>
              <a:t>lower zinc absorption by forming insoluble complexes with it.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endParaRPr lang="en-US" sz="3500" dirty="0"/>
          </a:p>
        </p:txBody>
      </p:sp>
      <p:sp>
        <p:nvSpPr>
          <p:cNvPr id="280" name="Некоторые белки, напротив, увеличивают биодоступность цинка, за счет образования…"/>
          <p:cNvSpPr/>
          <p:nvPr/>
        </p:nvSpPr>
        <p:spPr>
          <a:xfrm>
            <a:off x="3062844" y="7587534"/>
            <a:ext cx="13256753" cy="171833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dirty="0"/>
              <a:t>Certain proteins can enhance zinc bioavailability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3500" dirty="0"/>
              <a:t>through the creation of amino acid and peptide complexes***.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endParaRPr lang="en-US" sz="3500" dirty="0"/>
          </a:p>
        </p:txBody>
      </p:sp>
      <p:sp>
        <p:nvSpPr>
          <p:cNvPr id="281" name="*Фитаты (другие названия: фитиновая кислота, фитин) вещества, содержащиеся в зерновых, бобовых, орехах и семенах.…"/>
          <p:cNvSpPr/>
          <p:nvPr/>
        </p:nvSpPr>
        <p:spPr>
          <a:xfrm>
            <a:off x="2687040" y="10492247"/>
            <a:ext cx="13537080" cy="159830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50760" tIns="50760" rIns="50760" bIns="5076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433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2430" dirty="0"/>
              <a:t>* Phytates (other names: phytic acid, phytin) substances contained in cereals, legumes, nuts and seeds.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33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2430" dirty="0"/>
              <a:t>** Oxalates are derivatives of oxalic acid coming from food.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33">
                <a:solidFill>
                  <a:srgbClr val="FFFFFF"/>
                </a:solidFill>
                <a:latin typeface="Gilroy Regular"/>
                <a:ea typeface="Gilroy Regular"/>
                <a:cs typeface="Gilroy Regular"/>
                <a:sym typeface="Gilroy Regular"/>
              </a:defRPr>
            </a:pPr>
            <a:r>
              <a:rPr lang="en-US" sz="2430" dirty="0"/>
              <a:t>*** Amino acids and peptides are the constituent units of protein molecules.</a:t>
            </a:r>
          </a:p>
        </p:txBody>
      </p:sp>
      <p:sp>
        <p:nvSpPr>
          <p:cNvPr id="282" name="Zinc Methionine 15 mg"/>
          <p:cNvSpPr/>
          <p:nvPr/>
        </p:nvSpPr>
        <p:spPr>
          <a:xfrm>
            <a:off x="993240" y="12842730"/>
            <a:ext cx="4020840" cy="4764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FFFFFF"/>
                </a:solidFill>
                <a:latin typeface="GILROY-SEMIBOLD"/>
                <a:ea typeface="Gilroy-SemiboldItalic"/>
              </a:rPr>
              <a:t>Zinc Methionine 25 mg</a:t>
            </a:r>
            <a:endParaRPr lang="en-US" sz="2700" b="0" strike="noStrike" spc="-1" dirty="0">
              <a:latin typeface="Arial"/>
            </a:endParaRPr>
          </a:p>
        </p:txBody>
      </p:sp>
      <p:sp>
        <p:nvSpPr>
          <p:cNvPr id="283" name="coralclub"/>
          <p:cNvSpPr/>
          <p:nvPr/>
        </p:nvSpPr>
        <p:spPr>
          <a:xfrm>
            <a:off x="21922920" y="12845160"/>
            <a:ext cx="4020840" cy="4708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ctr">
            <a:spAutoFit/>
          </a:bodyPr>
          <a:lstStyle/>
          <a:p>
            <a:pPr>
              <a:lnSpc>
                <a:spcPct val="90000"/>
              </a:lnSpc>
              <a:spcBef>
                <a:spcPts val="4501"/>
              </a:spcBef>
              <a:buNone/>
              <a:tabLst>
                <a:tab pos="0" algn="l"/>
              </a:tabLst>
            </a:pPr>
            <a:r>
              <a:rPr lang="en-US" sz="2700" b="1" strike="noStrike" spc="-1">
                <a:solidFill>
                  <a:srgbClr val="FFFFFF"/>
                </a:solidFill>
                <a:latin typeface="GILROY-SEMIBOLD"/>
                <a:ea typeface="Gilroy-SemiboldItalic"/>
              </a:rPr>
              <a:t>coralclub</a:t>
            </a:r>
            <a:endParaRPr lang="en-US" sz="2700" b="0" strike="noStrike" spc="-1">
              <a:latin typeface="Arial"/>
            </a:endParaRPr>
          </a:p>
        </p:txBody>
      </p:sp>
      <p:sp>
        <p:nvSpPr>
          <p:cNvPr id="284" name="Кружок"/>
          <p:cNvSpPr/>
          <p:nvPr/>
        </p:nvSpPr>
        <p:spPr>
          <a:xfrm>
            <a:off x="1033200" y="5103720"/>
            <a:ext cx="1653840" cy="1653840"/>
          </a:xfrm>
          <a:prstGeom prst="ellipse">
            <a:avLst/>
          </a:prstGeom>
          <a:noFill/>
          <a:ln w="381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5" name="Кружок"/>
          <p:cNvSpPr/>
          <p:nvPr/>
        </p:nvSpPr>
        <p:spPr>
          <a:xfrm>
            <a:off x="1033200" y="7409880"/>
            <a:ext cx="1653840" cy="1653840"/>
          </a:xfrm>
          <a:prstGeom prst="ellipse">
            <a:avLst/>
          </a:prstGeom>
          <a:noFill/>
          <a:ln w="381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6" name="Линия"/>
          <p:cNvSpPr/>
          <p:nvPr/>
        </p:nvSpPr>
        <p:spPr>
          <a:xfrm>
            <a:off x="1389960" y="5926320"/>
            <a:ext cx="912960" cy="0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7" name="Линия"/>
          <p:cNvSpPr/>
          <p:nvPr/>
        </p:nvSpPr>
        <p:spPr>
          <a:xfrm>
            <a:off x="1389960" y="8236440"/>
            <a:ext cx="912960" cy="0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8" name="Линия"/>
          <p:cNvSpPr/>
          <p:nvPr/>
        </p:nvSpPr>
        <p:spPr>
          <a:xfrm flipV="1">
            <a:off x="1846440" y="7789320"/>
            <a:ext cx="0" cy="912960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89" name="[6]"/>
          <p:cNvSpPr/>
          <p:nvPr/>
        </p:nvSpPr>
        <p:spPr>
          <a:xfrm>
            <a:off x="11012760" y="2674800"/>
            <a:ext cx="38304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FFFFFF"/>
                </a:solidFill>
                <a:latin typeface="Gilroy-Light"/>
                <a:ea typeface="Gilroy-Light"/>
              </a:rPr>
              <a:t>[6]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90" name="[1]"/>
          <p:cNvSpPr/>
          <p:nvPr/>
        </p:nvSpPr>
        <p:spPr>
          <a:xfrm>
            <a:off x="13119668" y="4046826"/>
            <a:ext cx="33732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FFFFFF"/>
                </a:solidFill>
                <a:latin typeface="Gilroy-Light"/>
                <a:ea typeface="Gilroy-Light"/>
              </a:rPr>
              <a:t>[1]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291" name="[7]"/>
          <p:cNvSpPr/>
          <p:nvPr/>
        </p:nvSpPr>
        <p:spPr>
          <a:xfrm>
            <a:off x="17100360" y="5270400"/>
            <a:ext cx="379080" cy="405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FFFFFF"/>
                </a:solidFill>
                <a:latin typeface="Gilroy-Light"/>
                <a:ea typeface="Gilroy-Light"/>
              </a:rPr>
              <a:t>[7]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</TotalTime>
  <Words>1563</Words>
  <Application>Microsoft Macintosh PowerPoint</Application>
  <PresentationFormat>Custom</PresentationFormat>
  <Paragraphs>230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Aptos</vt:lpstr>
      <vt:lpstr>Arial</vt:lpstr>
      <vt:lpstr>Gilroy</vt:lpstr>
      <vt:lpstr>Gilroy Bold</vt:lpstr>
      <vt:lpstr>Gilroy Regular</vt:lpstr>
      <vt:lpstr>Gilroy-Light</vt:lpstr>
      <vt:lpstr>Gilroy-Medium</vt:lpstr>
      <vt:lpstr>GILROY-SEMIBOLD</vt:lpstr>
      <vt:lpstr>GILROY-SEMIBOLD</vt:lpstr>
      <vt:lpstr>Gilroy-SemiboldItalic</vt:lpstr>
      <vt:lpstr>Helvetica Neue</vt:lpstr>
      <vt:lpstr>Symbol</vt:lpstr>
      <vt:lpstr>Times New Roman</vt:lpstr>
      <vt:lpstr>Times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Dr. Cheryl Reifer</dc:creator>
  <dc:description/>
  <cp:lastModifiedBy>Казбекова Тамара Тамерлановна</cp:lastModifiedBy>
  <cp:revision>57</cp:revision>
  <dcterms:modified xsi:type="dcterms:W3CDTF">2024-03-14T14:27:41Z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Произвольный</vt:lpwstr>
  </property>
  <property fmtid="{D5CDD505-2E9C-101B-9397-08002B2CF9AE}" pid="4" name="Slides">
    <vt:i4>17</vt:i4>
  </property>
</Properties>
</file>