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ppt/comments/comment2.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handoutMasterIdLst>
    <p:handoutMasterId r:id="rId31"/>
  </p:handout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9144000" cy="5143500" type="screen16x9"/>
  <p:notesSz cx="6858000" cy="9144000"/>
  <p:embeddedFontLst>
    <p:embeddedFont>
      <p:font typeface="Gilroy" pitchFamily="2" charset="77"/>
      <p:regular r:id="rId32"/>
      <p:bold r:id="rId33"/>
      <p:italic r:id="rId34"/>
      <p:boldItalic r:id="rId35"/>
    </p:embeddedFont>
    <p:embeddedFont>
      <p:font typeface="Gilroy-RegularItalic" pitchFamily="2" charset="77"/>
      <p:italic r:id="rId36"/>
    </p:embeddedFont>
    <p:embeddedFont>
      <p:font typeface="Helvetica Neue" panose="02000503000000020004"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gIG6ZdwYFrS8YpRnaN6VD7Mb6nh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eryl Reifer"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92F"/>
    <a:srgbClr val="EDEECC"/>
    <a:srgbClr val="FFBA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41" autoAdjust="0"/>
    <p:restoredTop sz="95840"/>
  </p:normalViewPr>
  <p:slideViewPr>
    <p:cSldViewPr snapToGrid="0">
      <p:cViewPr varScale="1">
        <p:scale>
          <a:sx n="144" d="100"/>
          <a:sy n="144" d="100"/>
        </p:scale>
        <p:origin x="584" y="1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368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9.xml"/><Relationship Id="rId41" Type="http://customschemas.google.com/relationships/presentationmetadata" Target="meta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2-11-15T20:40:29.858" idx="1">
    <p:pos x="6000" y="0"/>
    <p:text>WHy does it have to be for those who smoke often? And how do we define often? We imply this helps a lot for those who don't eat healthy. It should be for everyone.  "Suffer" is a trigger word. ORIGINAL wording:  Metastick is for those who: Aren’t following a healthy diet 
Need to improve their eating habits 
Suffer from excess stress 
Smoke often 
Occasionally drink too much alcohol
Want to have better appetite control
CHANGE TO: Aren't following a healthy diet MOST OF THE TIME; change SMOKE OFTEN to: SMOKERS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jDTeXZI"/>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2-11-15T20:52:04.619" idx="2">
    <p:pos x="6000" y="0"/>
    <p:text>"has proven effects" is not good to say without a study, or reference to technology or something as proof--an FDA regulator would say have you tested your product to know that the effects are proven?</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jDTeXZM"/>
      </p:ext>
    </p:extLst>
  </p:cm>
  <p:cm authorId="0" dt="2022-11-15T20:52:04.619" idx="3">
    <p:pos x="6000" y="0"/>
    <p:text>Let's try:  Has proven effects on health--to give it vagueness and not imply the product is always effective--especially if we do not have proof</p:text>
    <p:extLst>
      <p:ext uri="{C676402C-5697-4E1C-873F-D02D1690AC5C}">
        <p15:threadingInfo xmlns:p15="http://schemas.microsoft.com/office/powerpoint/2012/main" timeZoneBias="0">
          <p15:parentCm authorId="0" idx="2"/>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jDTeXZQ"/>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2-11-11T20:43:34.239" idx="4">
    <p:pos x="6000" y="0"/>
    <p:text>Disclaimer in box bottom of page: This statement has not been evaluated by the Food and Drug Administration. This product is not intended to diagnose, treat, cure, or prevent any disease"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j-2yDzM"/>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594BFB-02A2-0DAE-2D7E-37E4679F37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U"/>
          </a:p>
        </p:txBody>
      </p:sp>
      <p:sp>
        <p:nvSpPr>
          <p:cNvPr id="3" name="Date Placeholder 2">
            <a:extLst>
              <a:ext uri="{FF2B5EF4-FFF2-40B4-BE49-F238E27FC236}">
                <a16:creationId xmlns:a16="http://schemas.microsoft.com/office/drawing/2014/main" id="{1A1A3F11-179D-986F-CB42-26B9A0284D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A6652A-2E3D-5743-A6A9-FE080C188D8B}" type="datetimeFigureOut">
              <a:rPr lang="en-RU" smtClean="0"/>
              <a:t>21.11.2022</a:t>
            </a:fld>
            <a:endParaRPr lang="en-RU"/>
          </a:p>
        </p:txBody>
      </p:sp>
      <p:sp>
        <p:nvSpPr>
          <p:cNvPr id="4" name="Footer Placeholder 3">
            <a:extLst>
              <a:ext uri="{FF2B5EF4-FFF2-40B4-BE49-F238E27FC236}">
                <a16:creationId xmlns:a16="http://schemas.microsoft.com/office/drawing/2014/main" id="{B3E5D5BF-F704-2918-518A-92B43E10CB2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RU"/>
          </a:p>
        </p:txBody>
      </p:sp>
      <p:sp>
        <p:nvSpPr>
          <p:cNvPr id="5" name="Slide Number Placeholder 4">
            <a:extLst>
              <a:ext uri="{FF2B5EF4-FFF2-40B4-BE49-F238E27FC236}">
                <a16:creationId xmlns:a16="http://schemas.microsoft.com/office/drawing/2014/main" id="{0D82A551-5181-DE45-47C1-F62EBFE456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A0EFC0-E02D-2E4E-85EF-C8FE0DB26648}" type="slidenum">
              <a:rPr lang="en-RU" smtClean="0"/>
              <a:t>‹#›</a:t>
            </a:fld>
            <a:endParaRPr lang="en-RU"/>
          </a:p>
        </p:txBody>
      </p:sp>
    </p:spTree>
    <p:extLst>
      <p:ext uri="{BB962C8B-B14F-4D97-AF65-F5344CB8AC3E}">
        <p14:creationId xmlns:p14="http://schemas.microsoft.com/office/powerpoint/2010/main" val="1277636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4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4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4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400" b="0" i="0" u="none" strike="noStrike" cap="none">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342900" algn="ctr" rtl="0">
              <a:spcBef>
                <a:spcPts val="0"/>
              </a:spcBef>
              <a:spcAft>
                <a:spcPts val="0"/>
              </a:spcAft>
              <a:buClr>
                <a:schemeClr val="dk1"/>
              </a:buClr>
              <a:buSzPts val="1800"/>
              <a:buFont typeface="Times New Roman"/>
              <a:buChar char="●"/>
            </a:pPr>
            <a:endParaRPr sz="37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127000" algn="l" rtl="0">
              <a:spcBef>
                <a:spcPts val="0"/>
              </a:spcBef>
              <a:spcAft>
                <a:spcPts val="0"/>
              </a:spcAft>
              <a:buClr>
                <a:srgbClr val="000000"/>
              </a:buClr>
              <a:buSzPts val="27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4" name="Google Shape;244;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600" dirty="0">
                <a:solidFill>
                  <a:schemeClr val="dk1"/>
                </a:solidFill>
                <a:latin typeface="Times New Roman"/>
                <a:ea typeface="Times New Roman"/>
                <a:cs typeface="Times New Roman"/>
                <a:sym typeface="Times New Roman"/>
              </a:rPr>
              <a:t>* </a:t>
            </a:r>
            <a:r>
              <a:rPr lang="en-US" sz="1600" dirty="0" err="1">
                <a:solidFill>
                  <a:schemeClr val="dk1"/>
                </a:solidFill>
                <a:latin typeface="Times New Roman"/>
                <a:ea typeface="Times New Roman"/>
                <a:cs typeface="Times New Roman"/>
                <a:sym typeface="Times New Roman"/>
              </a:rPr>
              <a:t>Metastick</a:t>
            </a:r>
            <a:r>
              <a:rPr lang="en-US" sz="1600" dirty="0">
                <a:solidFill>
                  <a:schemeClr val="dk1"/>
                </a:solidFill>
                <a:latin typeface="Times New Roman"/>
                <a:ea typeface="Times New Roman"/>
                <a:cs typeface="Times New Roman"/>
                <a:sym typeface="Times New Roman"/>
              </a:rPr>
              <a:t> ingredients: aqueous substrate of Lactobacillus plantarum metabolites from orange peel, aqueous substrate of Lactobacillus plantarum metabolites from Korean kimchi, </a:t>
            </a:r>
            <a:r>
              <a:rPr lang="en-US" sz="1600" dirty="0" err="1">
                <a:solidFill>
                  <a:schemeClr val="dk1"/>
                </a:solidFill>
                <a:latin typeface="Times New Roman"/>
                <a:ea typeface="Times New Roman"/>
                <a:cs typeface="Times New Roman"/>
                <a:sym typeface="Times New Roman"/>
              </a:rPr>
              <a:t>vermented</a:t>
            </a:r>
            <a:r>
              <a:rPr lang="en-US" sz="1600" dirty="0">
                <a:solidFill>
                  <a:schemeClr val="dk1"/>
                </a:solidFill>
                <a:latin typeface="Times New Roman"/>
                <a:ea typeface="Times New Roman"/>
                <a:cs typeface="Times New Roman"/>
                <a:sym typeface="Times New Roman"/>
              </a:rPr>
              <a:t> banana peel extract, vitamin B6</a:t>
            </a:r>
            <a:endParaRPr sz="11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4" name="Google Shape;264;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127000" algn="l" rtl="0">
              <a:spcBef>
                <a:spcPts val="0"/>
              </a:spcBef>
              <a:spcAft>
                <a:spcPts val="0"/>
              </a:spcAft>
              <a:buClr>
                <a:srgbClr val="000000"/>
              </a:buClr>
              <a:buSzPts val="2700"/>
              <a:buFont typeface="Arial"/>
              <a:buNone/>
            </a:pPr>
            <a:r>
              <a:rPr lang="en-GB" dirty="0"/>
              <a:t>Probiotic cultures are placed in a nutrient medium, their colony grows and multiplies, releasing waste products and metabolites. The liquid is then centrifuged to separate these products from the probiotic culture. The liquid remaining after the probiotic culture is precipitated during the centrifugation process is called </a:t>
            </a:r>
            <a:r>
              <a:rPr lang="en-GB" b="1" dirty="0"/>
              <a:t>the supernatant.</a:t>
            </a:r>
          </a:p>
          <a:p>
            <a:pPr marL="457200" lvl="0" indent="-127000" algn="l" rtl="0">
              <a:spcBef>
                <a:spcPts val="0"/>
              </a:spcBef>
              <a:spcAft>
                <a:spcPts val="0"/>
              </a:spcAft>
              <a:buClr>
                <a:srgbClr val="000000"/>
              </a:buClr>
              <a:buSzPts val="2700"/>
              <a:buFont typeface="Arial"/>
              <a:buNone/>
            </a:pPr>
            <a:r>
              <a:rPr lang="en-GB" dirty="0" err="1"/>
              <a:t>Metastick</a:t>
            </a:r>
            <a:r>
              <a:rPr lang="en-GB" dirty="0"/>
              <a:t> contains Lactobacillus plantarum supernatant from orange peel and Lactobacillus plantarum supernatant from Korean kimchi.</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6" name="Google Shape;296;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800" b="1">
                <a:solidFill>
                  <a:schemeClr val="dk1"/>
                </a:solidFill>
                <a:latin typeface="Times New Roman"/>
                <a:ea typeface="Times New Roman"/>
                <a:cs typeface="Times New Roman"/>
                <a:sym typeface="Times New Roman"/>
              </a:rPr>
              <a:t>New generation technology park</a:t>
            </a:r>
            <a:endParaRPr sz="18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800">
                <a:solidFill>
                  <a:schemeClr val="dk1"/>
                </a:solidFill>
                <a:latin typeface="Times New Roman"/>
                <a:ea typeface="Times New Roman"/>
                <a:cs typeface="Times New Roman"/>
                <a:sym typeface="Times New Roman"/>
              </a:rPr>
              <a:t>TCI has built 12 laboratories for its RND team of today's 300 researchers with master's and doctoral degrees to develop exclusive proprietary raw materials and products and ensure product safety and potency through genetic tests, in-vivo studies, efficacy tests and clinical trials. </a:t>
            </a:r>
            <a:endParaRPr sz="18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endParaRPr sz="18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800" b="1">
                <a:solidFill>
                  <a:schemeClr val="dk1"/>
                </a:solidFill>
                <a:latin typeface="Times New Roman"/>
                <a:ea typeface="Times New Roman"/>
                <a:cs typeface="Times New Roman"/>
                <a:sym typeface="Times New Roman"/>
              </a:rPr>
              <a:t>Innovative developments</a:t>
            </a:r>
            <a:endParaRPr sz="1800" b="1">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800">
                <a:solidFill>
                  <a:schemeClr val="dk1"/>
                </a:solidFill>
                <a:latin typeface="Times New Roman"/>
                <a:ea typeface="Times New Roman"/>
                <a:cs typeface="Times New Roman"/>
                <a:sym typeface="Times New Roman"/>
              </a:rPr>
              <a:t>In the field of plant stem cell development and implementation of an intelligent genetic biodata analysis platform.</a:t>
            </a:r>
            <a:endParaRPr sz="18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endParaRPr sz="18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800" b="1">
                <a:solidFill>
                  <a:schemeClr val="dk1"/>
                </a:solidFill>
                <a:latin typeface="Times New Roman"/>
                <a:ea typeface="Times New Roman"/>
                <a:cs typeface="Times New Roman"/>
                <a:sym typeface="Times New Roman"/>
              </a:rPr>
              <a:t>Energy efficient and environmentally friendly production</a:t>
            </a:r>
            <a:endParaRPr sz="1800" b="1">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Clr>
                <a:schemeClr val="dk1"/>
              </a:buClr>
              <a:buSzPts val="1100"/>
              <a:buFont typeface="Arial"/>
              <a:buNone/>
            </a:pPr>
            <a:r>
              <a:rPr lang="en-US" sz="1800">
                <a:solidFill>
                  <a:schemeClr val="dk1"/>
                </a:solidFill>
                <a:latin typeface="Times New Roman"/>
                <a:ea typeface="Times New Roman"/>
                <a:cs typeface="Times New Roman"/>
                <a:sym typeface="Times New Roman"/>
              </a:rPr>
              <a:t>More than 65% of the energy consumed by production is renewable solar energy. TCI is part of the Re100 global initiative, which aims to use 100% renewable energy sources. The company has also pledged to switch completely to renewable energy by 2030.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 name="Google Shape;36;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127000" algn="l" rtl="0">
              <a:spcBef>
                <a:spcPts val="0"/>
              </a:spcBef>
              <a:spcAft>
                <a:spcPts val="0"/>
              </a:spcAft>
              <a:buClr>
                <a:srgbClr val="000000"/>
              </a:buClr>
              <a:buSzPts val="27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6" name="Google Shape;306;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a:solidFill>
                  <a:schemeClr val="dk1"/>
                </a:solidFill>
                <a:latin typeface="Times New Roman"/>
                <a:ea typeface="Times New Roman"/>
                <a:cs typeface="Times New Roman"/>
                <a:sym typeface="Times New Roman"/>
              </a:rPr>
              <a:t>Quality and safety</a:t>
            </a:r>
            <a:endParaRPr b="1">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TCI has established 7 internationally certified factories around the world to ensure high quality production.</a:t>
            </a:r>
            <a:endParaRPr>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Clr>
                <a:schemeClr val="dk1"/>
              </a:buClr>
              <a:buSzPts val="1100"/>
              <a:buFont typeface="Arial"/>
              <a:buNone/>
            </a:pPr>
            <a:r>
              <a:rPr lang="en-US">
                <a:solidFill>
                  <a:schemeClr val="dk1"/>
                </a:solidFill>
                <a:latin typeface="Times New Roman"/>
                <a:ea typeface="Times New Roman"/>
                <a:cs typeface="Times New Roman"/>
                <a:sym typeface="Times New Roman"/>
              </a:rPr>
              <a:t>The company grows raw materials in Sunrise Park, a clean corner in southeastern Taiwan, to provide customers with exclusive products. Raw materials and finished products are tested in an ISO17025 certified laboratory.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6" name="Google Shape;316;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800" b="1">
                <a:solidFill>
                  <a:schemeClr val="dk1"/>
                </a:solidFill>
                <a:latin typeface="Times New Roman"/>
                <a:ea typeface="Times New Roman"/>
                <a:cs typeface="Times New Roman"/>
                <a:sym typeface="Times New Roman"/>
              </a:rPr>
              <a:t>New generation technology park</a:t>
            </a:r>
            <a:endParaRPr sz="18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800">
                <a:solidFill>
                  <a:schemeClr val="dk1"/>
                </a:solidFill>
                <a:latin typeface="Times New Roman"/>
                <a:ea typeface="Times New Roman"/>
                <a:cs typeface="Times New Roman"/>
                <a:sym typeface="Times New Roman"/>
              </a:rPr>
              <a:t>TCI has built 12 laboratories for its RND team of today's 300 researchers with master's and doctoral degrees to develop exclusive proprietary raw materials and products and ensure product safety and potency through genetic tests, in-vivo studies, efficacy tests and clinical trials. </a:t>
            </a:r>
            <a:endParaRPr sz="18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endParaRPr sz="18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800" b="1">
                <a:solidFill>
                  <a:schemeClr val="dk1"/>
                </a:solidFill>
                <a:latin typeface="Times New Roman"/>
                <a:ea typeface="Times New Roman"/>
                <a:cs typeface="Times New Roman"/>
                <a:sym typeface="Times New Roman"/>
              </a:rPr>
              <a:t>Innovative developments</a:t>
            </a:r>
            <a:endParaRPr sz="1800" b="1">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800">
                <a:solidFill>
                  <a:schemeClr val="dk1"/>
                </a:solidFill>
                <a:latin typeface="Times New Roman"/>
                <a:ea typeface="Times New Roman"/>
                <a:cs typeface="Times New Roman"/>
                <a:sym typeface="Times New Roman"/>
              </a:rPr>
              <a:t>In the field of plant stem cell development and implementation of an intelligent genetic biodata analysis platform.</a:t>
            </a:r>
            <a:endParaRPr sz="18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endParaRPr sz="18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1800" b="1">
                <a:solidFill>
                  <a:schemeClr val="dk1"/>
                </a:solidFill>
                <a:latin typeface="Times New Roman"/>
                <a:ea typeface="Times New Roman"/>
                <a:cs typeface="Times New Roman"/>
                <a:sym typeface="Times New Roman"/>
              </a:rPr>
              <a:t>Energy efficient and environmentally friendly production</a:t>
            </a:r>
            <a:endParaRPr sz="1800" b="1">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Clr>
                <a:schemeClr val="dk1"/>
              </a:buClr>
              <a:buSzPts val="1100"/>
              <a:buFont typeface="Arial"/>
              <a:buNone/>
            </a:pPr>
            <a:r>
              <a:rPr lang="en-US" sz="1800">
                <a:solidFill>
                  <a:schemeClr val="dk1"/>
                </a:solidFill>
                <a:latin typeface="Times New Roman"/>
                <a:ea typeface="Times New Roman"/>
                <a:cs typeface="Times New Roman"/>
                <a:sym typeface="Times New Roman"/>
              </a:rPr>
              <a:t>More than 65% of the energy consumed by production is renewable solar energy. TCI is part of the Re100 initiative, which aims to use 100% renewable energy sources. The company has also pledged to switch completely to renewable energy by 2030.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4" name="Google Shape;334;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127000" algn="l" rtl="0">
              <a:spcBef>
                <a:spcPts val="0"/>
              </a:spcBef>
              <a:spcAft>
                <a:spcPts val="0"/>
              </a:spcAft>
              <a:buClr>
                <a:srgbClr val="000000"/>
              </a:buClr>
              <a:buSzPts val="27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8" name="Google Shape;358;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127000" algn="l" rtl="0">
              <a:spcBef>
                <a:spcPts val="0"/>
              </a:spcBef>
              <a:spcAft>
                <a:spcPts val="0"/>
              </a:spcAft>
              <a:buClr>
                <a:srgbClr val="000000"/>
              </a:buClr>
              <a:buSzPts val="27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9" name="Google Shape;419;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ctr" rtl="0">
              <a:spcBef>
                <a:spcPts val="0"/>
              </a:spcBef>
              <a:spcAft>
                <a:spcPts val="0"/>
              </a:spcAft>
              <a:buClr>
                <a:srgbClr val="000000"/>
              </a:buClr>
              <a:buSzPts val="1800"/>
              <a:buFont typeface="Times New Roman"/>
              <a:buNone/>
            </a:pPr>
            <a:endParaRPr sz="37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 name="Google Shape;6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127000" algn="l" rtl="0">
              <a:spcBef>
                <a:spcPts val="0"/>
              </a:spcBef>
              <a:spcAft>
                <a:spcPts val="0"/>
              </a:spcAft>
              <a:buClr>
                <a:srgbClr val="000000"/>
              </a:buClr>
              <a:buSzPts val="2700"/>
              <a:buFont typeface="Arial"/>
              <a:buNone/>
            </a:pPr>
            <a:r>
              <a:rPr lang="en-US" dirty="0"/>
              <a:t>Protects us from Premature aging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127000" algn="l" rtl="0">
              <a:spcBef>
                <a:spcPts val="0"/>
              </a:spcBef>
              <a:spcAft>
                <a:spcPts val="0"/>
              </a:spcAft>
              <a:buClr>
                <a:srgbClr val="000000"/>
              </a:buClr>
              <a:buSzPts val="27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 name="Google Shape;124;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127000" algn="l" rtl="0">
              <a:spcBef>
                <a:spcPts val="0"/>
              </a:spcBef>
              <a:spcAft>
                <a:spcPts val="0"/>
              </a:spcAft>
              <a:buClr>
                <a:srgbClr val="000000"/>
              </a:buClr>
              <a:buSzPts val="27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 name="Google Shape;143;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2400" b="1" dirty="0" err="1">
                <a:solidFill>
                  <a:schemeClr val="dk1"/>
                </a:solidFill>
                <a:highlight>
                  <a:schemeClr val="lt1"/>
                </a:highlight>
                <a:latin typeface="Times New Roman"/>
                <a:ea typeface="Times New Roman"/>
                <a:cs typeface="Times New Roman"/>
                <a:sym typeface="Times New Roman"/>
              </a:rPr>
              <a:t>Metabiotics</a:t>
            </a:r>
            <a:r>
              <a:rPr lang="en-US" sz="2400" b="1" dirty="0">
                <a:solidFill>
                  <a:schemeClr val="dk1"/>
                </a:solidFill>
                <a:highlight>
                  <a:schemeClr val="lt1"/>
                </a:highlight>
                <a:latin typeface="Times New Roman"/>
                <a:ea typeface="Times New Roman"/>
                <a:cs typeface="Times New Roman"/>
                <a:sym typeface="Times New Roman"/>
              </a:rPr>
              <a:t> </a:t>
            </a:r>
            <a:r>
              <a:rPr lang="en-US" sz="1600" dirty="0">
                <a:solidFill>
                  <a:schemeClr val="dk1"/>
                </a:solidFill>
                <a:highlight>
                  <a:schemeClr val="lt1"/>
                </a:highlight>
                <a:latin typeface="Times New Roman"/>
                <a:ea typeface="Times New Roman"/>
                <a:cs typeface="Times New Roman"/>
                <a:sym typeface="Times New Roman"/>
              </a:rPr>
              <a:t>contain ready-to-use active metabolites of known representatives of the natural microflora. Once in the gut, they take effect immediately, requiring no time to activate. </a:t>
            </a:r>
            <a:r>
              <a:rPr lang="en-US" sz="1600" dirty="0" err="1">
                <a:solidFill>
                  <a:schemeClr val="dk1"/>
                </a:solidFill>
                <a:highlight>
                  <a:schemeClr val="lt1"/>
                </a:highlight>
                <a:latin typeface="Times New Roman"/>
                <a:ea typeface="Times New Roman"/>
                <a:cs typeface="Times New Roman"/>
                <a:sym typeface="Times New Roman"/>
              </a:rPr>
              <a:t>Metabiotics</a:t>
            </a:r>
            <a:r>
              <a:rPr lang="en-US" sz="1600" dirty="0">
                <a:solidFill>
                  <a:schemeClr val="dk1"/>
                </a:solidFill>
                <a:highlight>
                  <a:schemeClr val="lt1"/>
                </a:highlight>
                <a:latin typeface="Times New Roman"/>
                <a:ea typeface="Times New Roman"/>
                <a:cs typeface="Times New Roman"/>
                <a:sym typeface="Times New Roman"/>
              </a:rPr>
              <a:t>, being products of metabolism rather than living organisms, are not destroyed by gastric juices, digestive enzymes and are not damaged by antibiotics.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311708" y="744574"/>
            <a:ext cx="8520601" cy="2052601"/>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5200"/>
              <a:buFont typeface="Arial"/>
              <a:buNone/>
              <a:defRPr sz="5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1" name="Google Shape;11;p31"/>
          <p:cNvSpPr txBox="1">
            <a:spLocks noGrp="1"/>
          </p:cNvSpPr>
          <p:nvPr>
            <p:ph type="body" idx="1"/>
          </p:nvPr>
        </p:nvSpPr>
        <p:spPr>
          <a:xfrm>
            <a:off x="311699" y="2834125"/>
            <a:ext cx="8520602" cy="792601"/>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585858"/>
              </a:buClr>
              <a:buSzPts val="2800"/>
              <a:buFont typeface="Arial"/>
              <a:buNone/>
              <a:defRPr sz="2800"/>
            </a:lvl1pPr>
            <a:lvl2pPr marL="914400" lvl="1" indent="-228600" algn="ctr">
              <a:lnSpc>
                <a:spcPct val="100000"/>
              </a:lnSpc>
              <a:spcBef>
                <a:spcPts val="0"/>
              </a:spcBef>
              <a:spcAft>
                <a:spcPts val="0"/>
              </a:spcAft>
              <a:buClr>
                <a:srgbClr val="585858"/>
              </a:buClr>
              <a:buSzPts val="2800"/>
              <a:buFont typeface="Arial"/>
              <a:buNone/>
              <a:defRPr sz="2800"/>
            </a:lvl2pPr>
            <a:lvl3pPr marL="1371600" lvl="2" indent="-228600" algn="ctr">
              <a:lnSpc>
                <a:spcPct val="100000"/>
              </a:lnSpc>
              <a:spcBef>
                <a:spcPts val="0"/>
              </a:spcBef>
              <a:spcAft>
                <a:spcPts val="0"/>
              </a:spcAft>
              <a:buClr>
                <a:srgbClr val="585858"/>
              </a:buClr>
              <a:buSzPts val="2800"/>
              <a:buFont typeface="Arial"/>
              <a:buNone/>
              <a:defRPr sz="2800"/>
            </a:lvl3pPr>
            <a:lvl4pPr marL="1828800" lvl="3" indent="-228600" algn="ctr">
              <a:lnSpc>
                <a:spcPct val="100000"/>
              </a:lnSpc>
              <a:spcBef>
                <a:spcPts val="0"/>
              </a:spcBef>
              <a:spcAft>
                <a:spcPts val="0"/>
              </a:spcAft>
              <a:buClr>
                <a:srgbClr val="585858"/>
              </a:buClr>
              <a:buSzPts val="2800"/>
              <a:buFont typeface="Arial"/>
              <a:buNone/>
              <a:defRPr sz="2800"/>
            </a:lvl4pPr>
            <a:lvl5pPr marL="2286000" lvl="4" indent="-228600" algn="ctr">
              <a:lnSpc>
                <a:spcPct val="100000"/>
              </a:lnSpc>
              <a:spcBef>
                <a:spcPts val="0"/>
              </a:spcBef>
              <a:spcAft>
                <a:spcPts val="0"/>
              </a:spcAft>
              <a:buClr>
                <a:srgbClr val="585858"/>
              </a:buClr>
              <a:buSzPts val="2800"/>
              <a:buFont typeface="Arial"/>
              <a:buNone/>
              <a:defRPr sz="28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2" name="Google Shape;12;p31"/>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_AND_BODY" type="tx">
  <p:cSld name="TITLE_AND_BODY">
    <p:spTree>
      <p:nvGrpSpPr>
        <p:cNvPr id="1" name="Shape 13"/>
        <p:cNvGrpSpPr/>
        <p:nvPr/>
      </p:nvGrpSpPr>
      <p:grpSpPr>
        <a:xfrm>
          <a:off x="0" y="0"/>
          <a:ext cx="0" cy="0"/>
          <a:chOff x="0" y="0"/>
          <a:chExt cx="0" cy="0"/>
        </a:xfrm>
      </p:grpSpPr>
      <p:sp>
        <p:nvSpPr>
          <p:cNvPr id="14" name="Google Shape;14;p32"/>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5" name="Google Shape;15;p32"/>
          <p:cNvSpPr txBox="1">
            <a:spLocks noGrp="1"/>
          </p:cNvSpPr>
          <p:nvPr>
            <p:ph type="body" idx="1"/>
          </p:nvPr>
        </p:nvSpPr>
        <p:spPr>
          <a:xfrm>
            <a:off x="311699" y="1152475"/>
            <a:ext cx="8520602"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6" name="Google Shape;16;p32"/>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3"/>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_1">
    <p:spTree>
      <p:nvGrpSpPr>
        <p:cNvPr id="1" name="Shape 19"/>
        <p:cNvGrpSpPr/>
        <p:nvPr/>
      </p:nvGrpSpPr>
      <p:grpSpPr>
        <a:xfrm>
          <a:off x="0" y="0"/>
          <a:ext cx="0" cy="0"/>
          <a:chOff x="0" y="0"/>
          <a:chExt cx="0" cy="0"/>
        </a:xfrm>
      </p:grpSpPr>
      <p:sp>
        <p:nvSpPr>
          <p:cNvPr id="20" name="Google Shape;20;g17ac17a6f7a_1_5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21" name="Google Shape;21;g17ac17a6f7a_1_5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 name="Google Shape;22;g17ac17a6f7a_1_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spTree>
      <p:nvGrpSpPr>
        <p:cNvPr id="1" name="Shape 23"/>
        <p:cNvGrpSpPr/>
        <p:nvPr/>
      </p:nvGrpSpPr>
      <p:grpSpPr>
        <a:xfrm>
          <a:off x="0" y="0"/>
          <a:ext cx="0" cy="0"/>
          <a:chOff x="0" y="0"/>
          <a:chExt cx="0" cy="0"/>
        </a:xfrm>
      </p:grpSpPr>
      <p:sp>
        <p:nvSpPr>
          <p:cNvPr id="24" name="Google Shape;24;g17ac17a6f7a_1_1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25" name="Google Shape;25;g17ac17a6f7a_1_1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 name="Google Shape;26;g17ac17a6f7a_1_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EE0"/>
        </a:solidFill>
        <a:effectLst/>
      </p:bgPr>
    </p:bg>
    <p:spTree>
      <p:nvGrpSpPr>
        <p:cNvPr id="1" name="Shape 5"/>
        <p:cNvGrpSpPr/>
        <p:nvPr/>
      </p:nvGrpSpPr>
      <p:grpSpPr>
        <a:xfrm>
          <a:off x="0" y="0"/>
          <a:ext cx="0" cy="0"/>
          <a:chOff x="0" y="0"/>
          <a:chExt cx="0" cy="0"/>
        </a:xfrm>
      </p:grpSpPr>
      <p:sp>
        <p:nvSpPr>
          <p:cNvPr id="6" name="Google Shape;6;p30"/>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marR="0" lvl="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7" name="Google Shape;7;p30"/>
          <p:cNvSpPr txBox="1">
            <a:spLocks noGrp="1"/>
          </p:cNvSpPr>
          <p:nvPr>
            <p:ph type="body" idx="1"/>
          </p:nvPr>
        </p:nvSpPr>
        <p:spPr>
          <a:xfrm>
            <a:off x="311699" y="1152475"/>
            <a:ext cx="8520602" cy="3416400"/>
          </a:xfrm>
          <a:prstGeom prst="rect">
            <a:avLst/>
          </a:prstGeom>
          <a:noFill/>
          <a:ln>
            <a:noFill/>
          </a:ln>
        </p:spPr>
        <p:txBody>
          <a:bodyPr spcFirstLastPara="1" wrap="square" lIns="91400" tIns="91400" rIns="91400" bIns="91400" anchor="t" anchorCtr="0">
            <a:normAutofit/>
          </a:bodyPr>
          <a:lstStyle>
            <a:lvl1pPr marL="457200" marR="0" lvl="0"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1pPr>
            <a:lvl2pPr marL="914400" marR="0" lvl="1"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2pPr>
            <a:lvl3pPr marL="1371600" marR="0" lvl="2"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3pPr>
            <a:lvl4pPr marL="1828800" marR="0" lvl="3"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4pPr>
            <a:lvl5pPr marL="2286000" marR="0" lvl="4"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5pPr>
            <a:lvl6pPr marL="2743200" marR="0" lvl="5"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6pPr>
            <a:lvl7pPr marL="3200400" marR="0" lvl="6"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7pPr>
            <a:lvl8pPr marL="3657600" marR="0" lvl="7"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8pPr>
            <a:lvl9pPr marL="4114800" marR="0" lvl="8"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9pPr>
          </a:lstStyle>
          <a:p>
            <a:endParaRPr/>
          </a:p>
        </p:txBody>
      </p:sp>
      <p:sp>
        <p:nvSpPr>
          <p:cNvPr id="8" name="Google Shape;8;p30"/>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marR="0" lvl="0"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3.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cell.com/cell/fulltext/S0092-8674(15)00248-2"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https://journals.plos.org/plosbiology/article?id=10.1371/journal.pbio.1002533" TargetMode="External"/><Relationship Id="rId5" Type="http://schemas.openxmlformats.org/officeDocument/2006/relationships/image" Target="../media/image4.png"/><Relationship Id="rId10" Type="http://schemas.openxmlformats.org/officeDocument/2006/relationships/hyperlink" Target="https://www.hopkinsmedicine.org/research/advancements-in-research/fundamentals/in-depth/the-gut-where-bacteria-and-immune-system-meet" TargetMode="External"/><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png"/><Relationship Id="rId9" Type="http://schemas.openxmlformats.org/officeDocument/2006/relationships/comments" Target="../comments/commen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comments" Target="../comments/comment3.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g"/><Relationship Id="rId7" Type="http://schemas.openxmlformats.org/officeDocument/2006/relationships/hyperlink" Target="https://journals.plos.org/plosbiology/article?id=10.1371/journal.pbio.1002533"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sciencenews.org/article/identical-twins-may-not-be-so-identical-when-it-comes-gut-bacteria" TargetMode="External"/><Relationship Id="rId11" Type="http://schemas.openxmlformats.org/officeDocument/2006/relationships/image" Target="../media/image13.png"/><Relationship Id="rId5" Type="http://schemas.openxmlformats.org/officeDocument/2006/relationships/hyperlink" Target="about:blank" TargetMode="External"/><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webmd.com/digestive-disorders/what-is-dysbiosi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atlasbiomed.com/blog/what-is-dysbiosis/" TargetMode="External"/><Relationship Id="rId5" Type="http://schemas.openxmlformats.org/officeDocument/2006/relationships/hyperlink" Target="https://www.ncbi.nlm.nih.gov/pmc/articles/PMC4838534/"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pic>
        <p:nvPicPr>
          <p:cNvPr id="2" name="Metastick_comp (1) копия.png" descr="Metastick_comp (1) копия.png">
            <a:extLst>
              <a:ext uri="{FF2B5EF4-FFF2-40B4-BE49-F238E27FC236}">
                <a16:creationId xmlns:a16="http://schemas.microsoft.com/office/drawing/2014/main" id="{7A5A9042-4543-D20E-22EC-EF6A77663D66}"/>
              </a:ext>
            </a:extLst>
          </p:cNvPr>
          <p:cNvPicPr>
            <a:picLocks noChangeAspect="1"/>
          </p:cNvPicPr>
          <p:nvPr/>
        </p:nvPicPr>
        <p:blipFill rotWithShape="1">
          <a:blip r:embed="rId3"/>
          <a:srcRect r="18202"/>
          <a:stretch/>
        </p:blipFill>
        <p:spPr>
          <a:xfrm>
            <a:off x="0" y="0"/>
            <a:ext cx="9144000" cy="5313902"/>
          </a:xfrm>
          <a:prstGeom prst="rect">
            <a:avLst/>
          </a:prstGeom>
          <a:ln w="12700">
            <a:miter lim="400000"/>
          </a:ln>
        </p:spPr>
      </p:pic>
      <p:sp>
        <p:nvSpPr>
          <p:cNvPr id="32" name="Google Shape;32;p1"/>
          <p:cNvSpPr txBox="1">
            <a:spLocks noGrp="1"/>
          </p:cNvSpPr>
          <p:nvPr>
            <p:ph type="ctrTitle" idx="4294967295"/>
          </p:nvPr>
        </p:nvSpPr>
        <p:spPr>
          <a:xfrm>
            <a:off x="5071742" y="958800"/>
            <a:ext cx="5316300" cy="3225900"/>
          </a:xfrm>
          <a:prstGeom prst="rect">
            <a:avLst/>
          </a:prstGeom>
          <a:noFill/>
          <a:ln>
            <a:noFill/>
          </a:ln>
        </p:spPr>
        <p:txBody>
          <a:bodyPr spcFirstLastPara="1" wrap="square" lIns="91400" tIns="91400" rIns="91400" bIns="91400" anchor="ctr" anchorCtr="0">
            <a:normAutofit/>
          </a:bodyPr>
          <a:lstStyle/>
          <a:p>
            <a:pPr marL="0" marR="0" lvl="0" indent="0" algn="l" rtl="0">
              <a:lnSpc>
                <a:spcPct val="100000"/>
              </a:lnSpc>
              <a:spcBef>
                <a:spcPts val="0"/>
              </a:spcBef>
              <a:spcAft>
                <a:spcPts val="0"/>
              </a:spcAft>
              <a:buClr>
                <a:srgbClr val="363F47"/>
              </a:buClr>
              <a:buSzPts val="4000"/>
              <a:buFont typeface="Arial"/>
              <a:buNone/>
            </a:pPr>
            <a:r>
              <a:rPr lang="en-US" sz="4000" b="1" i="0" u="none" strike="noStrike" cap="none" dirty="0" err="1">
                <a:solidFill>
                  <a:srgbClr val="363F47"/>
                </a:solidFill>
                <a:latin typeface="Gilroy" pitchFamily="2" charset="77"/>
                <a:sym typeface="Arial"/>
              </a:rPr>
              <a:t>Metastick</a:t>
            </a:r>
            <a:endParaRPr sz="5200" b="0" i="0" u="none" strike="noStrike" cap="none" dirty="0">
              <a:solidFill>
                <a:srgbClr val="FFFEE0"/>
              </a:solidFill>
              <a:latin typeface="Gilroy" pitchFamily="2" charset="77"/>
              <a:sym typeface="Arial"/>
            </a:endParaRPr>
          </a:p>
          <a:p>
            <a:pPr marL="0" marR="0" lvl="0" indent="0" algn="l" rtl="0">
              <a:lnSpc>
                <a:spcPct val="100000"/>
              </a:lnSpc>
              <a:spcBef>
                <a:spcPts val="0"/>
              </a:spcBef>
              <a:spcAft>
                <a:spcPts val="0"/>
              </a:spcAft>
              <a:buClr>
                <a:srgbClr val="FF8A49"/>
              </a:buClr>
              <a:buSzPts val="2900"/>
              <a:buFont typeface="Arial"/>
              <a:buNone/>
            </a:pPr>
            <a:r>
              <a:rPr lang="en-US" sz="2900" b="1" dirty="0">
                <a:solidFill>
                  <a:srgbClr val="FF8A49"/>
                </a:solidFill>
                <a:latin typeface="Gilroy" pitchFamily="2" charset="77"/>
              </a:rPr>
              <a:t>Your Gut’s New BFF</a:t>
            </a:r>
            <a:endParaRPr dirty="0">
              <a:latin typeface="Gilroy" pitchFamily="2" charset="77"/>
            </a:endParaRPr>
          </a:p>
        </p:txBody>
      </p:sp>
      <p:pic>
        <p:nvPicPr>
          <p:cNvPr id="33" name="Google Shape;33;p1" descr="Google Shape;126;p20"/>
          <p:cNvPicPr preferRelativeResize="0"/>
          <p:nvPr/>
        </p:nvPicPr>
        <p:blipFill rotWithShape="1">
          <a:blip r:embed="rId4">
            <a:alphaModFix amt="77000"/>
          </a:blip>
          <a:srcRect/>
          <a:stretch/>
        </p:blipFill>
        <p:spPr>
          <a:xfrm>
            <a:off x="7936475" y="376604"/>
            <a:ext cx="831251" cy="1467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0"/>
        <p:cNvGrpSpPr/>
        <p:nvPr/>
      </p:nvGrpSpPr>
      <p:grpSpPr>
        <a:xfrm>
          <a:off x="0" y="0"/>
          <a:ext cx="0" cy="0"/>
          <a:chOff x="0" y="0"/>
          <a:chExt cx="0" cy="0"/>
        </a:xfrm>
      </p:grpSpPr>
      <p:sp>
        <p:nvSpPr>
          <p:cNvPr id="181" name="Google Shape;181;p11"/>
          <p:cNvSpPr/>
          <p:nvPr/>
        </p:nvSpPr>
        <p:spPr>
          <a:xfrm>
            <a:off x="423333" y="1729414"/>
            <a:ext cx="2670341" cy="990601"/>
          </a:xfrm>
          <a:prstGeom prst="roundRect">
            <a:avLst>
              <a:gd name="adj" fmla="val 50000"/>
            </a:avLst>
          </a:prstGeom>
          <a:solidFill>
            <a:srgbClr val="F5F3E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sp>
        <p:nvSpPr>
          <p:cNvPr id="182" name="Google Shape;182;p11"/>
          <p:cNvSpPr/>
          <p:nvPr/>
        </p:nvSpPr>
        <p:spPr>
          <a:xfrm>
            <a:off x="5694414" y="1729414"/>
            <a:ext cx="2529649" cy="990601"/>
          </a:xfrm>
          <a:prstGeom prst="roundRect">
            <a:avLst>
              <a:gd name="adj" fmla="val 50000"/>
            </a:avLst>
          </a:prstGeom>
          <a:solidFill>
            <a:srgbClr val="F5F3E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sp>
        <p:nvSpPr>
          <p:cNvPr id="183" name="Google Shape;183;p11"/>
          <p:cNvSpPr txBox="1"/>
          <p:nvPr/>
        </p:nvSpPr>
        <p:spPr>
          <a:xfrm>
            <a:off x="310900" y="196671"/>
            <a:ext cx="7702800" cy="1477500"/>
          </a:xfrm>
          <a:prstGeom prst="rect">
            <a:avLst/>
          </a:prstGeom>
          <a:noFill/>
          <a:ln>
            <a:noFill/>
          </a:ln>
        </p:spPr>
        <p:txBody>
          <a:bodyPr spcFirstLastPara="1" wrap="square" lIns="91400" tIns="91400" rIns="91400" bIns="91400" anchor="t" anchorCtr="0">
            <a:spAutoFit/>
          </a:bodyPr>
          <a:lstStyle/>
          <a:p>
            <a:pPr marL="0" lvl="0" indent="0" algn="l" rtl="0">
              <a:spcBef>
                <a:spcPts val="0"/>
              </a:spcBef>
              <a:spcAft>
                <a:spcPts val="0"/>
              </a:spcAft>
              <a:buClr>
                <a:schemeClr val="dk1"/>
              </a:buClr>
              <a:buSzPts val="2800"/>
              <a:buFont typeface="Arial"/>
              <a:buNone/>
            </a:pPr>
            <a:r>
              <a:rPr lang="en-US" sz="2800" b="1" dirty="0">
                <a:solidFill>
                  <a:srgbClr val="434343"/>
                </a:solidFill>
                <a:latin typeface="Gilroy" pitchFamily="2" charset="77"/>
                <a:ea typeface="Helvetica Neue"/>
                <a:cs typeface="Helvetica Neue"/>
                <a:sym typeface="Helvetica Neue"/>
              </a:rPr>
              <a:t>Taking care of your Gut Microflora: </a:t>
            </a:r>
            <a:br>
              <a:rPr lang="en-US" sz="2800" b="1" dirty="0">
                <a:solidFill>
                  <a:srgbClr val="434343"/>
                </a:solidFill>
                <a:latin typeface="Gilroy" pitchFamily="2" charset="77"/>
                <a:ea typeface="Helvetica Neue"/>
                <a:cs typeface="Helvetica Neue"/>
                <a:sym typeface="Helvetica Neue"/>
              </a:rPr>
            </a:br>
            <a:r>
              <a:rPr lang="en-US" sz="2800" b="1" dirty="0">
                <a:solidFill>
                  <a:srgbClr val="434343"/>
                </a:solidFill>
                <a:latin typeface="Gilroy" pitchFamily="2" charset="77"/>
                <a:ea typeface="Helvetica Neue"/>
                <a:cs typeface="Helvetica Neue"/>
                <a:sym typeface="Helvetica Neue"/>
              </a:rPr>
              <a:t>What's the difference between pro- and meta- biotics?</a:t>
            </a:r>
            <a:endParaRPr dirty="0">
              <a:latin typeface="Gilroy" pitchFamily="2" charset="77"/>
            </a:endParaRPr>
          </a:p>
        </p:txBody>
      </p:sp>
      <p:sp>
        <p:nvSpPr>
          <p:cNvPr id="184" name="Google Shape;184;p11"/>
          <p:cNvSpPr txBox="1"/>
          <p:nvPr/>
        </p:nvSpPr>
        <p:spPr>
          <a:xfrm>
            <a:off x="1507001" y="2043174"/>
            <a:ext cx="2216400" cy="450042"/>
          </a:xfrm>
          <a:prstGeom prst="rect">
            <a:avLst/>
          </a:prstGeom>
          <a:noFill/>
          <a:ln>
            <a:noFill/>
          </a:ln>
        </p:spPr>
        <p:txBody>
          <a:bodyPr spcFirstLastPara="1" wrap="square" lIns="91400" tIns="91400" rIns="91400" bIns="91400" anchor="t" anchorCtr="0">
            <a:spAutoFit/>
          </a:bodyPr>
          <a:lstStyle/>
          <a:p>
            <a:pPr marL="0" lvl="0" indent="0" algn="l" rtl="0">
              <a:lnSpc>
                <a:spcPct val="115000"/>
              </a:lnSpc>
              <a:spcBef>
                <a:spcPts val="0"/>
              </a:spcBef>
              <a:spcAft>
                <a:spcPts val="0"/>
              </a:spcAft>
              <a:buClr>
                <a:srgbClr val="000000"/>
              </a:buClr>
              <a:buSzPts val="2800"/>
              <a:buFont typeface="Arial"/>
              <a:buNone/>
            </a:pPr>
            <a:r>
              <a:rPr lang="en-US" sz="1500">
                <a:solidFill>
                  <a:schemeClr val="dk1"/>
                </a:solidFill>
                <a:latin typeface="Gilroy" pitchFamily="2" charset="77"/>
                <a:ea typeface="Helvetica Neue"/>
                <a:cs typeface="Helvetica Neue"/>
                <a:sym typeface="Helvetica Neue"/>
              </a:rPr>
              <a:t>Metabiotics</a:t>
            </a:r>
            <a:endParaRPr>
              <a:solidFill>
                <a:schemeClr val="dk1"/>
              </a:solidFill>
              <a:latin typeface="Gilroy" pitchFamily="2" charset="77"/>
            </a:endParaRPr>
          </a:p>
        </p:txBody>
      </p:sp>
      <p:pic>
        <p:nvPicPr>
          <p:cNvPr id="185" name="Google Shape;185;p11" descr="Image"/>
          <p:cNvPicPr preferRelativeResize="0"/>
          <p:nvPr/>
        </p:nvPicPr>
        <p:blipFill rotWithShape="1">
          <a:blip r:embed="rId3">
            <a:alphaModFix/>
          </a:blip>
          <a:srcRect/>
          <a:stretch/>
        </p:blipFill>
        <p:spPr>
          <a:xfrm>
            <a:off x="8013700" y="4782532"/>
            <a:ext cx="812800" cy="203780"/>
          </a:xfrm>
          <a:prstGeom prst="rect">
            <a:avLst/>
          </a:prstGeom>
          <a:noFill/>
          <a:ln>
            <a:noFill/>
          </a:ln>
        </p:spPr>
      </p:pic>
      <p:sp>
        <p:nvSpPr>
          <p:cNvPr id="186" name="Google Shape;186;p11"/>
          <p:cNvSpPr txBox="1"/>
          <p:nvPr/>
        </p:nvSpPr>
        <p:spPr>
          <a:xfrm>
            <a:off x="5472873" y="2835920"/>
            <a:ext cx="3222853" cy="2095878"/>
          </a:xfrm>
          <a:prstGeom prst="rect">
            <a:avLst/>
          </a:prstGeom>
          <a:noFill/>
          <a:ln>
            <a:noFill/>
          </a:ln>
        </p:spPr>
        <p:txBody>
          <a:bodyPr spcFirstLastPara="1" wrap="square" lIns="91400" tIns="91400" rIns="91400" bIns="91400" anchor="t" anchorCtr="0">
            <a:spAutoFit/>
          </a:bodyPr>
          <a:lstStyle>
            <a:defPPr marR="0" lvl="0" algn="l" rtl="0">
              <a:lnSpc>
                <a:spcPct val="100000"/>
              </a:lnSpc>
              <a:spcBef>
                <a:spcPts val="0"/>
              </a:spcBef>
              <a:spcAft>
                <a:spcPts val="0"/>
              </a:spcAft>
            </a:defPPr>
            <a:lvl1pPr marL="457200" indent="-304800">
              <a:lnSpc>
                <a:spcPct val="115000"/>
              </a:lnSpc>
              <a:buClr>
                <a:schemeClr val="dk1"/>
              </a:buClr>
              <a:buSzPts val="1200"/>
              <a:buFont typeface="Helvetica Neue"/>
              <a:buChar char="•"/>
              <a:defRPr sz="1200">
                <a:solidFill>
                  <a:schemeClr val="dk1"/>
                </a:solidFill>
                <a:latin typeface="Gilroy" pitchFamily="2" charset="77"/>
                <a:ea typeface="Helvetica Neue"/>
                <a:cs typeface="Helvetica Neue"/>
              </a:defRPr>
            </a:lvl1pPr>
          </a:lstStyle>
          <a:p>
            <a:r>
              <a:rPr lang="en-US" dirty="0">
                <a:sym typeface="Helvetica Neue"/>
              </a:rPr>
              <a:t>Living microorganisms</a:t>
            </a:r>
            <a:endParaRPr dirty="0">
              <a:sym typeface="Helvetica Neue"/>
            </a:endParaRPr>
          </a:p>
          <a:p>
            <a:r>
              <a:rPr lang="en-US" dirty="0">
                <a:sym typeface="Helvetica Neue"/>
              </a:rPr>
              <a:t>Improve the qualitative composition of microflora</a:t>
            </a:r>
            <a:endParaRPr dirty="0">
              <a:sym typeface="Helvetica Neue"/>
            </a:endParaRPr>
          </a:p>
          <a:p>
            <a:r>
              <a:rPr lang="en-US" dirty="0">
                <a:sym typeface="Helvetica Neue"/>
              </a:rPr>
              <a:t>Sensitive to acidic digestive juices and damaged by antibiotics</a:t>
            </a:r>
            <a:endParaRPr dirty="0">
              <a:sym typeface="Helvetica Neue"/>
            </a:endParaRPr>
          </a:p>
          <a:p>
            <a:r>
              <a:rPr lang="en-US" dirty="0">
                <a:sym typeface="Helvetica Neue"/>
              </a:rPr>
              <a:t>Often require strict storage conditions </a:t>
            </a:r>
            <a:endParaRPr dirty="0">
              <a:sym typeface="Helvetica Neue"/>
            </a:endParaRPr>
          </a:p>
          <a:p>
            <a:endParaRPr dirty="0">
              <a:sym typeface="Helvetica Neue"/>
            </a:endParaRPr>
          </a:p>
          <a:p>
            <a:endParaRPr dirty="0">
              <a:sym typeface="Helvetica Neue"/>
            </a:endParaRPr>
          </a:p>
        </p:txBody>
      </p:sp>
      <p:grpSp>
        <p:nvGrpSpPr>
          <p:cNvPr id="187" name="Google Shape;187;p11"/>
          <p:cNvGrpSpPr/>
          <p:nvPr/>
        </p:nvGrpSpPr>
        <p:grpSpPr>
          <a:xfrm>
            <a:off x="478366" y="1731109"/>
            <a:ext cx="987211" cy="987211"/>
            <a:chOff x="0" y="0"/>
            <a:chExt cx="987210" cy="987210"/>
          </a:xfrm>
        </p:grpSpPr>
        <p:sp>
          <p:nvSpPr>
            <p:cNvPr id="188" name="Google Shape;188;p11"/>
            <p:cNvSpPr/>
            <p:nvPr/>
          </p:nvSpPr>
          <p:spPr>
            <a:xfrm>
              <a:off x="0" y="0"/>
              <a:ext cx="987210" cy="987210"/>
            </a:xfrm>
            <a:prstGeom prst="ellipse">
              <a:avLst/>
            </a:prstGeom>
            <a:solidFill>
              <a:srgbClr val="F6F3E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pic>
          <p:nvPicPr>
            <p:cNvPr id="189" name="Google Shape;189;p11" descr="МЕТАБИОТИК 2.png"/>
            <p:cNvPicPr preferRelativeResize="0"/>
            <p:nvPr/>
          </p:nvPicPr>
          <p:blipFill rotWithShape="1">
            <a:blip r:embed="rId4">
              <a:alphaModFix/>
            </a:blip>
            <a:srcRect l="22915" t="21440" r="16601" b="21439"/>
            <a:stretch/>
          </p:blipFill>
          <p:spPr>
            <a:xfrm>
              <a:off x="124424" y="144456"/>
              <a:ext cx="780317" cy="698297"/>
            </a:xfrm>
            <a:prstGeom prst="rect">
              <a:avLst/>
            </a:prstGeom>
            <a:noFill/>
            <a:ln>
              <a:noFill/>
            </a:ln>
          </p:spPr>
        </p:pic>
      </p:grpSp>
      <p:sp>
        <p:nvSpPr>
          <p:cNvPr id="190" name="Google Shape;190;p11"/>
          <p:cNvSpPr txBox="1"/>
          <p:nvPr/>
        </p:nvSpPr>
        <p:spPr>
          <a:xfrm>
            <a:off x="412926" y="2840738"/>
            <a:ext cx="3222853" cy="2095878"/>
          </a:xfrm>
          <a:prstGeom prst="rect">
            <a:avLst/>
          </a:prstGeom>
          <a:noFill/>
          <a:ln>
            <a:noFill/>
          </a:ln>
        </p:spPr>
        <p:txBody>
          <a:bodyPr spcFirstLastPara="1" wrap="square" lIns="91400" tIns="91400" rIns="91400" bIns="91400"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Gilroy" pitchFamily="2" charset="77"/>
                <a:ea typeface="Helvetica Neue"/>
                <a:cs typeface="Helvetica Neue"/>
                <a:sym typeface="Helvetica Neue"/>
              </a:rPr>
              <a:t>Do not contain live microorganisms</a:t>
            </a:r>
            <a:endParaRPr sz="1200" dirty="0">
              <a:solidFill>
                <a:schemeClr val="dk1"/>
              </a:solidFill>
              <a:latin typeface="Gilroy" pitchFamily="2" charset="77"/>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Gilroy" pitchFamily="2" charset="77"/>
                <a:ea typeface="Helvetica Neue"/>
                <a:cs typeface="Helvetica Neue"/>
                <a:sym typeface="Helvetica Neue"/>
              </a:rPr>
              <a:t>Activate the growth of your own microflora</a:t>
            </a:r>
            <a:endParaRPr sz="1200" dirty="0">
              <a:solidFill>
                <a:schemeClr val="dk1"/>
              </a:solidFill>
              <a:latin typeface="Gilroy" pitchFamily="2" charset="77"/>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Gilroy" pitchFamily="2" charset="77"/>
                <a:ea typeface="Helvetica Neue"/>
                <a:cs typeface="Helvetica Neue"/>
                <a:sym typeface="Helvetica Neue"/>
              </a:rPr>
              <a:t>Resistant to acidic digestive juices </a:t>
            </a:r>
            <a:endParaRPr sz="1200" dirty="0">
              <a:solidFill>
                <a:schemeClr val="dk1"/>
              </a:solidFill>
              <a:latin typeface="Gilroy" pitchFamily="2" charset="77"/>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Gilroy" pitchFamily="2" charset="77"/>
                <a:ea typeface="Helvetica Neue"/>
                <a:cs typeface="Helvetica Neue"/>
                <a:sym typeface="Helvetica Neue"/>
              </a:rPr>
              <a:t>Do not require special storage conditions </a:t>
            </a:r>
            <a:endParaRPr sz="1200" dirty="0">
              <a:solidFill>
                <a:schemeClr val="dk1"/>
              </a:solidFill>
              <a:latin typeface="Gilroy" pitchFamily="2" charset="77"/>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Gilroy" pitchFamily="2" charset="77"/>
                <a:ea typeface="Helvetica Neue"/>
                <a:cs typeface="Helvetica Neue"/>
                <a:sym typeface="Helvetica Neue"/>
              </a:rPr>
              <a:t>Can be taken in conjunction with antibiotics</a:t>
            </a:r>
            <a:endParaRPr sz="1200" dirty="0">
              <a:solidFill>
                <a:schemeClr val="dk1"/>
              </a:solidFill>
              <a:latin typeface="Gilroy" pitchFamily="2" charset="77"/>
              <a:ea typeface="Helvetica Neue"/>
              <a:cs typeface="Helvetica Neue"/>
              <a:sym typeface="Helvetica Neue"/>
            </a:endParaRPr>
          </a:p>
          <a:p>
            <a:pPr marL="0" lvl="0" indent="0" algn="l" rtl="0">
              <a:lnSpc>
                <a:spcPct val="115000"/>
              </a:lnSpc>
              <a:spcBef>
                <a:spcPts val="0"/>
              </a:spcBef>
              <a:spcAft>
                <a:spcPts val="0"/>
              </a:spcAft>
              <a:buNone/>
            </a:pPr>
            <a:endParaRPr sz="1200" dirty="0">
              <a:solidFill>
                <a:schemeClr val="dk1"/>
              </a:solidFill>
              <a:latin typeface="Gilroy" pitchFamily="2" charset="77"/>
              <a:ea typeface="Helvetica Neue"/>
              <a:cs typeface="Helvetica Neue"/>
              <a:sym typeface="Helvetica Neue"/>
            </a:endParaRPr>
          </a:p>
        </p:txBody>
      </p:sp>
      <p:grpSp>
        <p:nvGrpSpPr>
          <p:cNvPr id="191" name="Google Shape;191;p11"/>
          <p:cNvGrpSpPr/>
          <p:nvPr/>
        </p:nvGrpSpPr>
        <p:grpSpPr>
          <a:xfrm>
            <a:off x="5673247" y="1731109"/>
            <a:ext cx="987211" cy="987211"/>
            <a:chOff x="0" y="0"/>
            <a:chExt cx="987210" cy="987210"/>
          </a:xfrm>
        </p:grpSpPr>
        <p:sp>
          <p:nvSpPr>
            <p:cNvPr id="192" name="Google Shape;192;p11"/>
            <p:cNvSpPr/>
            <p:nvPr/>
          </p:nvSpPr>
          <p:spPr>
            <a:xfrm>
              <a:off x="0" y="0"/>
              <a:ext cx="987210" cy="987210"/>
            </a:xfrm>
            <a:prstGeom prst="ellipse">
              <a:avLst/>
            </a:prstGeom>
            <a:solidFill>
              <a:srgbClr val="F6F3E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pic>
          <p:nvPicPr>
            <p:cNvPr id="193" name="Google Shape;193;p11" descr="пробиотик.png"/>
            <p:cNvPicPr preferRelativeResize="0"/>
            <p:nvPr/>
          </p:nvPicPr>
          <p:blipFill rotWithShape="1">
            <a:blip r:embed="rId5">
              <a:alphaModFix/>
            </a:blip>
            <a:srcRect t="9946" b="9945"/>
            <a:stretch/>
          </p:blipFill>
          <p:spPr>
            <a:xfrm>
              <a:off x="31726" y="66063"/>
              <a:ext cx="882939" cy="865856"/>
            </a:xfrm>
            <a:prstGeom prst="rect">
              <a:avLst/>
            </a:prstGeom>
            <a:noFill/>
            <a:ln>
              <a:noFill/>
            </a:ln>
          </p:spPr>
        </p:pic>
      </p:grpSp>
      <p:sp>
        <p:nvSpPr>
          <p:cNvPr id="194" name="Google Shape;194;p11"/>
          <p:cNvSpPr txBox="1"/>
          <p:nvPr/>
        </p:nvSpPr>
        <p:spPr>
          <a:xfrm>
            <a:off x="6529553" y="2043174"/>
            <a:ext cx="1880400" cy="415500"/>
          </a:xfrm>
          <a:prstGeom prst="rect">
            <a:avLst/>
          </a:prstGeom>
          <a:noFill/>
          <a:ln>
            <a:noFill/>
          </a:ln>
        </p:spPr>
        <p:txBody>
          <a:bodyPr spcFirstLastPara="1" wrap="square" lIns="91400" tIns="91400" rIns="91400" bIns="91400" anchor="t" anchorCtr="0">
            <a:spAutoFit/>
          </a:bodyPr>
          <a:lstStyle/>
          <a:p>
            <a:pPr marL="0" lvl="0" indent="0" algn="l" rtl="0">
              <a:spcBef>
                <a:spcPts val="0"/>
              </a:spcBef>
              <a:spcAft>
                <a:spcPts val="0"/>
              </a:spcAft>
              <a:buClr>
                <a:schemeClr val="dk1"/>
              </a:buClr>
              <a:buSzPts val="5200"/>
              <a:buFont typeface="Arial"/>
              <a:buNone/>
            </a:pPr>
            <a:r>
              <a:rPr lang="en-US" sz="1500">
                <a:solidFill>
                  <a:schemeClr val="dk1"/>
                </a:solidFill>
                <a:latin typeface="Gilroy" pitchFamily="2" charset="77"/>
                <a:ea typeface="Helvetica Neue"/>
                <a:cs typeface="Helvetica Neue"/>
                <a:sym typeface="Helvetica Neue"/>
              </a:rPr>
              <a:t>Probiotics</a:t>
            </a:r>
            <a:endParaRPr>
              <a:solidFill>
                <a:schemeClr val="dk1"/>
              </a:solidFill>
              <a:latin typeface="Gilroy" pitchFamily="2" charset="77"/>
            </a:endParaRPr>
          </a:p>
        </p:txBody>
      </p:sp>
      <p:pic>
        <p:nvPicPr>
          <p:cNvPr id="195" name="Google Shape;195;p11" descr="image10.png"/>
          <p:cNvPicPr preferRelativeResize="0"/>
          <p:nvPr/>
        </p:nvPicPr>
        <p:blipFill rotWithShape="1">
          <a:blip r:embed="rId6">
            <a:alphaModFix/>
          </a:blip>
          <a:srcRect/>
          <a:stretch/>
        </p:blipFill>
        <p:spPr>
          <a:xfrm>
            <a:off x="8013700" y="4782446"/>
            <a:ext cx="812800" cy="203778"/>
          </a:xfrm>
          <a:prstGeom prst="rect">
            <a:avLst/>
          </a:prstGeom>
          <a:noFill/>
          <a:ln>
            <a:noFill/>
          </a:ln>
        </p:spPr>
      </p:pic>
      <p:cxnSp>
        <p:nvCxnSpPr>
          <p:cNvPr id="196" name="Google Shape;196;p11"/>
          <p:cNvCxnSpPr/>
          <p:nvPr/>
        </p:nvCxnSpPr>
        <p:spPr>
          <a:xfrm>
            <a:off x="3082810" y="2224714"/>
            <a:ext cx="552969" cy="1"/>
          </a:xfrm>
          <a:prstGeom prst="straightConnector1">
            <a:avLst/>
          </a:prstGeom>
          <a:noFill/>
          <a:ln w="25400" cap="flat" cmpd="sng">
            <a:solidFill>
              <a:srgbClr val="F5F3EA"/>
            </a:solidFill>
            <a:prstDash val="solid"/>
            <a:round/>
            <a:headEnd type="none" w="sm" len="sm"/>
            <a:tailEnd type="none" w="sm" len="sm"/>
          </a:ln>
        </p:spPr>
      </p:cxnSp>
      <p:sp>
        <p:nvSpPr>
          <p:cNvPr id="197" name="Google Shape;197;p11"/>
          <p:cNvSpPr txBox="1"/>
          <p:nvPr/>
        </p:nvSpPr>
        <p:spPr>
          <a:xfrm>
            <a:off x="3456946" y="1753559"/>
            <a:ext cx="1880400" cy="1107915"/>
          </a:xfrm>
          <a:prstGeom prst="rect">
            <a:avLst/>
          </a:prstGeom>
          <a:noFill/>
          <a:ln>
            <a:noFill/>
          </a:ln>
        </p:spPr>
        <p:txBody>
          <a:bodyPr spcFirstLastPara="1" wrap="square" lIns="91400" tIns="91400" rIns="91400" bIns="91400" anchor="t" anchorCtr="0">
            <a:spAutoFit/>
          </a:bodyPr>
          <a:lstStyle/>
          <a:p>
            <a:pPr marL="0" lvl="0" indent="0" algn="ctr" rtl="0">
              <a:spcBef>
                <a:spcPts val="0"/>
              </a:spcBef>
              <a:spcAft>
                <a:spcPts val="0"/>
              </a:spcAft>
              <a:buClr>
                <a:schemeClr val="dk1"/>
              </a:buClr>
              <a:buSzPts val="1500"/>
              <a:buFont typeface="Arial"/>
              <a:buNone/>
            </a:pPr>
            <a:r>
              <a:rPr lang="en-US" sz="1500" b="1">
                <a:solidFill>
                  <a:srgbClr val="FF9B00"/>
                </a:solidFill>
                <a:latin typeface="Gilroy" pitchFamily="2" charset="77"/>
                <a:ea typeface="Helvetica Neue"/>
                <a:cs typeface="Helvetica Neue"/>
                <a:sym typeface="Helvetica Neue"/>
              </a:rPr>
              <a:t>They act synergistically,</a:t>
            </a:r>
            <a:endParaRPr sz="1500" b="1">
              <a:solidFill>
                <a:srgbClr val="FF9B00"/>
              </a:solidFill>
              <a:latin typeface="Gilroy" pitchFamily="2" charset="77"/>
              <a:ea typeface="Helvetica Neue"/>
              <a:cs typeface="Helvetica Neue"/>
              <a:sym typeface="Helvetica Neue"/>
            </a:endParaRPr>
          </a:p>
          <a:p>
            <a:pPr marL="0" lvl="0" indent="0" algn="ctr" rtl="0">
              <a:spcBef>
                <a:spcPts val="0"/>
              </a:spcBef>
              <a:spcAft>
                <a:spcPts val="0"/>
              </a:spcAft>
              <a:buClr>
                <a:schemeClr val="dk1"/>
              </a:buClr>
              <a:buSzPts val="1100"/>
              <a:buFont typeface="Arial"/>
              <a:buNone/>
            </a:pPr>
            <a:r>
              <a:rPr lang="en-US" sz="1500" b="1">
                <a:solidFill>
                  <a:srgbClr val="FF9B00"/>
                </a:solidFill>
                <a:latin typeface="Gilroy" pitchFamily="2" charset="77"/>
                <a:ea typeface="Helvetica Neue"/>
                <a:cs typeface="Helvetica Neue"/>
                <a:sym typeface="Helvetica Neue"/>
              </a:rPr>
              <a:t>restoring intestinal microflora</a:t>
            </a:r>
            <a:endParaRPr sz="1600">
              <a:solidFill>
                <a:srgbClr val="363F47"/>
              </a:solidFill>
              <a:latin typeface="Gilroy" pitchFamily="2" charset="77"/>
            </a:endParaRPr>
          </a:p>
        </p:txBody>
      </p:sp>
      <p:cxnSp>
        <p:nvCxnSpPr>
          <p:cNvPr id="198" name="Google Shape;198;p11"/>
          <p:cNvCxnSpPr/>
          <p:nvPr/>
        </p:nvCxnSpPr>
        <p:spPr>
          <a:xfrm>
            <a:off x="5146560" y="2224714"/>
            <a:ext cx="552969" cy="1"/>
          </a:xfrm>
          <a:prstGeom prst="straightConnector1">
            <a:avLst/>
          </a:prstGeom>
          <a:noFill/>
          <a:ln w="25400" cap="flat" cmpd="sng">
            <a:solidFill>
              <a:srgbClr val="F5F3EA"/>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2"/>
          <p:cNvSpPr txBox="1"/>
          <p:nvPr/>
        </p:nvSpPr>
        <p:spPr>
          <a:xfrm>
            <a:off x="5782700" y="1702280"/>
            <a:ext cx="1581600" cy="4002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F1A039"/>
              </a:buClr>
              <a:buSzPts val="1400"/>
              <a:buFont typeface="Arial"/>
              <a:buNone/>
            </a:pPr>
            <a:r>
              <a:rPr lang="en-US">
                <a:solidFill>
                  <a:srgbClr val="F1A039"/>
                </a:solidFill>
                <a:latin typeface="Gilroy" pitchFamily="2" charset="77"/>
              </a:rPr>
              <a:t>Metabiotics</a:t>
            </a:r>
            <a:endParaRPr>
              <a:latin typeface="Gilroy" pitchFamily="2" charset="77"/>
            </a:endParaRPr>
          </a:p>
        </p:txBody>
      </p:sp>
      <p:sp>
        <p:nvSpPr>
          <p:cNvPr id="204" name="Google Shape;204;p12"/>
          <p:cNvSpPr txBox="1"/>
          <p:nvPr/>
        </p:nvSpPr>
        <p:spPr>
          <a:xfrm>
            <a:off x="3878490" y="1683298"/>
            <a:ext cx="1723200" cy="4002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F1A039"/>
              </a:buClr>
              <a:buSzPts val="1400"/>
              <a:buFont typeface="Arial"/>
              <a:buNone/>
            </a:pPr>
            <a:r>
              <a:rPr lang="en-US">
                <a:solidFill>
                  <a:srgbClr val="F1A039"/>
                </a:solidFill>
                <a:latin typeface="Gilroy" pitchFamily="2" charset="77"/>
              </a:rPr>
              <a:t>Probiotics</a:t>
            </a:r>
            <a:endParaRPr>
              <a:latin typeface="Gilroy" pitchFamily="2" charset="77"/>
            </a:endParaRPr>
          </a:p>
        </p:txBody>
      </p:sp>
      <p:sp>
        <p:nvSpPr>
          <p:cNvPr id="205" name="Google Shape;205;p12"/>
          <p:cNvSpPr txBox="1"/>
          <p:nvPr/>
        </p:nvSpPr>
        <p:spPr>
          <a:xfrm>
            <a:off x="310846" y="319121"/>
            <a:ext cx="7702800" cy="1477500"/>
          </a:xfrm>
          <a:prstGeom prst="rect">
            <a:avLst/>
          </a:prstGeom>
          <a:noFill/>
          <a:ln>
            <a:noFill/>
          </a:ln>
        </p:spPr>
        <p:txBody>
          <a:bodyPr spcFirstLastPara="1" wrap="square" lIns="91400" tIns="91400" rIns="91400" bIns="91400" anchor="t" anchorCtr="0">
            <a:spAutoFit/>
          </a:bodyPr>
          <a:lstStyle/>
          <a:p>
            <a:pPr marL="0" lvl="0" indent="0" algn="l" rtl="0">
              <a:spcBef>
                <a:spcPts val="0"/>
              </a:spcBef>
              <a:spcAft>
                <a:spcPts val="0"/>
              </a:spcAft>
              <a:buClr>
                <a:schemeClr val="dk1"/>
              </a:buClr>
              <a:buSzPts val="2800"/>
              <a:buFont typeface="Arial"/>
              <a:buNone/>
            </a:pPr>
            <a:r>
              <a:rPr lang="en-US" sz="2800" b="1" dirty="0">
                <a:solidFill>
                  <a:srgbClr val="FF9B00"/>
                </a:solidFill>
                <a:latin typeface="Gilroy" pitchFamily="2" charset="77"/>
                <a:ea typeface="Helvetica Neue"/>
                <a:cs typeface="Helvetica Neue"/>
                <a:sym typeface="Helvetica Neue"/>
              </a:rPr>
              <a:t>Recommendations for taking probiotics, </a:t>
            </a:r>
            <a:r>
              <a:rPr lang="en-US" sz="2800" b="1" dirty="0" err="1">
                <a:solidFill>
                  <a:srgbClr val="FF9B00"/>
                </a:solidFill>
                <a:latin typeface="Gilroy" pitchFamily="2" charset="77"/>
                <a:ea typeface="Helvetica Neue"/>
                <a:cs typeface="Helvetica Neue"/>
                <a:sym typeface="Helvetica Neue"/>
              </a:rPr>
              <a:t>metabiotics</a:t>
            </a:r>
            <a:r>
              <a:rPr lang="en-US" sz="2800" b="1" dirty="0">
                <a:solidFill>
                  <a:srgbClr val="FF9B00"/>
                </a:solidFill>
                <a:latin typeface="Gilroy" pitchFamily="2" charset="77"/>
                <a:ea typeface="Helvetica Neue"/>
                <a:cs typeface="Helvetica Neue"/>
                <a:sym typeface="Helvetica Neue"/>
              </a:rPr>
              <a:t> or a combination, dependents on the goal:</a:t>
            </a:r>
            <a:endParaRPr sz="2800" b="1" dirty="0">
              <a:solidFill>
                <a:srgbClr val="FF9B00"/>
              </a:solidFill>
              <a:latin typeface="Gilroy" pitchFamily="2" charset="77"/>
              <a:ea typeface="Helvetica Neue"/>
              <a:cs typeface="Helvetica Neue"/>
              <a:sym typeface="Helvetica Neue"/>
            </a:endParaRPr>
          </a:p>
        </p:txBody>
      </p:sp>
      <p:cxnSp>
        <p:nvCxnSpPr>
          <p:cNvPr id="206" name="Google Shape;206;p12"/>
          <p:cNvCxnSpPr/>
          <p:nvPr/>
        </p:nvCxnSpPr>
        <p:spPr>
          <a:xfrm>
            <a:off x="310846" y="2447364"/>
            <a:ext cx="7353978" cy="1"/>
          </a:xfrm>
          <a:prstGeom prst="straightConnector1">
            <a:avLst/>
          </a:prstGeom>
          <a:noFill/>
          <a:ln w="9525" cap="flat" cmpd="sng">
            <a:solidFill>
              <a:srgbClr val="FF9B00"/>
            </a:solidFill>
            <a:prstDash val="solid"/>
            <a:round/>
            <a:headEnd type="none" w="sm" len="sm"/>
            <a:tailEnd type="none" w="sm" len="sm"/>
          </a:ln>
        </p:spPr>
      </p:cxnSp>
      <p:cxnSp>
        <p:nvCxnSpPr>
          <p:cNvPr id="207" name="Google Shape;207;p12"/>
          <p:cNvCxnSpPr/>
          <p:nvPr/>
        </p:nvCxnSpPr>
        <p:spPr>
          <a:xfrm>
            <a:off x="310846" y="2864223"/>
            <a:ext cx="7353978" cy="1"/>
          </a:xfrm>
          <a:prstGeom prst="straightConnector1">
            <a:avLst/>
          </a:prstGeom>
          <a:noFill/>
          <a:ln w="9525" cap="flat" cmpd="sng">
            <a:solidFill>
              <a:srgbClr val="FF9B00"/>
            </a:solidFill>
            <a:prstDash val="solid"/>
            <a:round/>
            <a:headEnd type="none" w="sm" len="sm"/>
            <a:tailEnd type="none" w="sm" len="sm"/>
          </a:ln>
        </p:spPr>
      </p:cxnSp>
      <p:cxnSp>
        <p:nvCxnSpPr>
          <p:cNvPr id="208" name="Google Shape;208;p12"/>
          <p:cNvCxnSpPr/>
          <p:nvPr/>
        </p:nvCxnSpPr>
        <p:spPr>
          <a:xfrm>
            <a:off x="310846" y="3254188"/>
            <a:ext cx="7353978" cy="1"/>
          </a:xfrm>
          <a:prstGeom prst="straightConnector1">
            <a:avLst/>
          </a:prstGeom>
          <a:noFill/>
          <a:ln w="9525" cap="flat" cmpd="sng">
            <a:solidFill>
              <a:srgbClr val="FF9B00"/>
            </a:solidFill>
            <a:prstDash val="solid"/>
            <a:round/>
            <a:headEnd type="none" w="sm" len="sm"/>
            <a:tailEnd type="none" w="sm" len="sm"/>
          </a:ln>
        </p:spPr>
      </p:cxnSp>
      <p:cxnSp>
        <p:nvCxnSpPr>
          <p:cNvPr id="209" name="Google Shape;209;p12"/>
          <p:cNvCxnSpPr/>
          <p:nvPr/>
        </p:nvCxnSpPr>
        <p:spPr>
          <a:xfrm>
            <a:off x="310846" y="3671046"/>
            <a:ext cx="7353978" cy="1"/>
          </a:xfrm>
          <a:prstGeom prst="straightConnector1">
            <a:avLst/>
          </a:prstGeom>
          <a:noFill/>
          <a:ln w="9525" cap="flat" cmpd="sng">
            <a:solidFill>
              <a:srgbClr val="FF9B00"/>
            </a:solidFill>
            <a:prstDash val="solid"/>
            <a:round/>
            <a:headEnd type="none" w="sm" len="sm"/>
            <a:tailEnd type="none" w="sm" len="sm"/>
          </a:ln>
        </p:spPr>
      </p:cxnSp>
      <p:cxnSp>
        <p:nvCxnSpPr>
          <p:cNvPr id="210" name="Google Shape;210;p12"/>
          <p:cNvCxnSpPr/>
          <p:nvPr/>
        </p:nvCxnSpPr>
        <p:spPr>
          <a:xfrm>
            <a:off x="310846" y="4087905"/>
            <a:ext cx="7353978" cy="1"/>
          </a:xfrm>
          <a:prstGeom prst="straightConnector1">
            <a:avLst/>
          </a:prstGeom>
          <a:noFill/>
          <a:ln w="9525" cap="flat" cmpd="sng">
            <a:solidFill>
              <a:srgbClr val="FF9B00"/>
            </a:solidFill>
            <a:prstDash val="solid"/>
            <a:round/>
            <a:headEnd type="none" w="sm" len="sm"/>
            <a:tailEnd type="none" w="sm" len="sm"/>
          </a:ln>
        </p:spPr>
      </p:cxnSp>
      <p:cxnSp>
        <p:nvCxnSpPr>
          <p:cNvPr id="211" name="Google Shape;211;p12"/>
          <p:cNvCxnSpPr/>
          <p:nvPr/>
        </p:nvCxnSpPr>
        <p:spPr>
          <a:xfrm>
            <a:off x="324365" y="4504764"/>
            <a:ext cx="7353978" cy="1"/>
          </a:xfrm>
          <a:prstGeom prst="straightConnector1">
            <a:avLst/>
          </a:prstGeom>
          <a:noFill/>
          <a:ln w="9525" cap="flat" cmpd="sng">
            <a:solidFill>
              <a:srgbClr val="FF9B00"/>
            </a:solidFill>
            <a:prstDash val="solid"/>
            <a:round/>
            <a:headEnd type="none" w="sm" len="sm"/>
            <a:tailEnd type="none" w="sm" len="sm"/>
          </a:ln>
        </p:spPr>
      </p:cxnSp>
      <p:sp>
        <p:nvSpPr>
          <p:cNvPr id="212" name="Google Shape;212;p12"/>
          <p:cNvSpPr/>
          <p:nvPr/>
        </p:nvSpPr>
        <p:spPr>
          <a:xfrm>
            <a:off x="4666129" y="2191481"/>
            <a:ext cx="147919" cy="147919"/>
          </a:xfrm>
          <a:prstGeom prst="ellipse">
            <a:avLst/>
          </a:prstGeom>
          <a:solidFill>
            <a:srgbClr val="FF9B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sym typeface="Arial"/>
            </a:endParaRPr>
          </a:p>
        </p:txBody>
      </p:sp>
      <p:sp>
        <p:nvSpPr>
          <p:cNvPr id="213" name="Google Shape;213;p12"/>
          <p:cNvSpPr/>
          <p:nvPr/>
        </p:nvSpPr>
        <p:spPr>
          <a:xfrm>
            <a:off x="6499542" y="2191481"/>
            <a:ext cx="147919" cy="147919"/>
          </a:xfrm>
          <a:prstGeom prst="ellipse">
            <a:avLst/>
          </a:prstGeom>
          <a:solidFill>
            <a:srgbClr val="FF9B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sym typeface="Arial"/>
            </a:endParaRPr>
          </a:p>
        </p:txBody>
      </p:sp>
      <p:sp>
        <p:nvSpPr>
          <p:cNvPr id="214" name="Google Shape;214;p12"/>
          <p:cNvSpPr/>
          <p:nvPr/>
        </p:nvSpPr>
        <p:spPr>
          <a:xfrm>
            <a:off x="6499542" y="2597732"/>
            <a:ext cx="147919" cy="147919"/>
          </a:xfrm>
          <a:prstGeom prst="ellipse">
            <a:avLst/>
          </a:prstGeom>
          <a:solidFill>
            <a:srgbClr val="FF9B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sym typeface="Arial"/>
            </a:endParaRPr>
          </a:p>
        </p:txBody>
      </p:sp>
      <p:sp>
        <p:nvSpPr>
          <p:cNvPr id="215" name="Google Shape;215;p12"/>
          <p:cNvSpPr/>
          <p:nvPr/>
        </p:nvSpPr>
        <p:spPr>
          <a:xfrm>
            <a:off x="4666129" y="2583489"/>
            <a:ext cx="147919" cy="147919"/>
          </a:xfrm>
          <a:prstGeom prst="ellipse">
            <a:avLst/>
          </a:prstGeom>
          <a:solidFill>
            <a:srgbClr val="FF9B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sym typeface="Arial"/>
            </a:endParaRPr>
          </a:p>
        </p:txBody>
      </p:sp>
      <p:sp>
        <p:nvSpPr>
          <p:cNvPr id="216" name="Google Shape;216;p12"/>
          <p:cNvSpPr/>
          <p:nvPr/>
        </p:nvSpPr>
        <p:spPr>
          <a:xfrm>
            <a:off x="6499542" y="2987695"/>
            <a:ext cx="147919" cy="147919"/>
          </a:xfrm>
          <a:prstGeom prst="ellipse">
            <a:avLst/>
          </a:prstGeom>
          <a:solidFill>
            <a:srgbClr val="FF9B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sym typeface="Arial"/>
            </a:endParaRPr>
          </a:p>
        </p:txBody>
      </p:sp>
      <p:sp>
        <p:nvSpPr>
          <p:cNvPr id="217" name="Google Shape;217;p12"/>
          <p:cNvSpPr/>
          <p:nvPr/>
        </p:nvSpPr>
        <p:spPr>
          <a:xfrm>
            <a:off x="4666129" y="3404553"/>
            <a:ext cx="147919" cy="147919"/>
          </a:xfrm>
          <a:prstGeom prst="ellipse">
            <a:avLst/>
          </a:prstGeom>
          <a:solidFill>
            <a:srgbClr val="FF9B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sym typeface="Arial"/>
            </a:endParaRPr>
          </a:p>
        </p:txBody>
      </p:sp>
      <p:sp>
        <p:nvSpPr>
          <p:cNvPr id="218" name="Google Shape;218;p12"/>
          <p:cNvSpPr/>
          <p:nvPr/>
        </p:nvSpPr>
        <p:spPr>
          <a:xfrm>
            <a:off x="6499542" y="3404553"/>
            <a:ext cx="147919" cy="147919"/>
          </a:xfrm>
          <a:prstGeom prst="ellipse">
            <a:avLst/>
          </a:prstGeom>
          <a:solidFill>
            <a:srgbClr val="FF9B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sym typeface="Arial"/>
            </a:endParaRPr>
          </a:p>
        </p:txBody>
      </p:sp>
      <p:sp>
        <p:nvSpPr>
          <p:cNvPr id="219" name="Google Shape;219;p12"/>
          <p:cNvSpPr/>
          <p:nvPr/>
        </p:nvSpPr>
        <p:spPr>
          <a:xfrm>
            <a:off x="6499542" y="3821412"/>
            <a:ext cx="147919" cy="147919"/>
          </a:xfrm>
          <a:prstGeom prst="ellipse">
            <a:avLst/>
          </a:prstGeom>
          <a:solidFill>
            <a:srgbClr val="FF9B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sym typeface="Arial"/>
            </a:endParaRPr>
          </a:p>
        </p:txBody>
      </p:sp>
      <p:sp>
        <p:nvSpPr>
          <p:cNvPr id="220" name="Google Shape;220;p12"/>
          <p:cNvSpPr/>
          <p:nvPr/>
        </p:nvSpPr>
        <p:spPr>
          <a:xfrm>
            <a:off x="4666129" y="4640889"/>
            <a:ext cx="147919" cy="147919"/>
          </a:xfrm>
          <a:prstGeom prst="ellipse">
            <a:avLst/>
          </a:prstGeom>
          <a:solidFill>
            <a:srgbClr val="FF9B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sym typeface="Arial"/>
            </a:endParaRPr>
          </a:p>
        </p:txBody>
      </p:sp>
      <p:sp>
        <p:nvSpPr>
          <p:cNvPr id="221" name="Google Shape;221;p12"/>
          <p:cNvSpPr/>
          <p:nvPr/>
        </p:nvSpPr>
        <p:spPr>
          <a:xfrm>
            <a:off x="6499542" y="4222376"/>
            <a:ext cx="147919" cy="147919"/>
          </a:xfrm>
          <a:prstGeom prst="ellipse">
            <a:avLst/>
          </a:prstGeom>
          <a:solidFill>
            <a:srgbClr val="FF9B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sym typeface="Arial"/>
            </a:endParaRPr>
          </a:p>
        </p:txBody>
      </p:sp>
      <p:pic>
        <p:nvPicPr>
          <p:cNvPr id="222" name="Google Shape;222;p12" descr="image10.png"/>
          <p:cNvPicPr preferRelativeResize="0"/>
          <p:nvPr/>
        </p:nvPicPr>
        <p:blipFill rotWithShape="1">
          <a:blip r:embed="rId3">
            <a:alphaModFix/>
          </a:blip>
          <a:srcRect/>
          <a:stretch/>
        </p:blipFill>
        <p:spPr>
          <a:xfrm>
            <a:off x="8013700" y="4782446"/>
            <a:ext cx="812800" cy="203778"/>
          </a:xfrm>
          <a:prstGeom prst="rect">
            <a:avLst/>
          </a:prstGeom>
          <a:noFill/>
          <a:ln>
            <a:noFill/>
          </a:ln>
        </p:spPr>
      </p:pic>
      <p:sp>
        <p:nvSpPr>
          <p:cNvPr id="223" name="Google Shape;223;p12"/>
          <p:cNvSpPr/>
          <p:nvPr/>
        </p:nvSpPr>
        <p:spPr>
          <a:xfrm>
            <a:off x="4666129" y="3821412"/>
            <a:ext cx="147919" cy="147919"/>
          </a:xfrm>
          <a:prstGeom prst="ellipse">
            <a:avLst/>
          </a:prstGeom>
          <a:solidFill>
            <a:srgbClr val="FF9B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sym typeface="Arial"/>
            </a:endParaRPr>
          </a:p>
        </p:txBody>
      </p:sp>
      <p:sp>
        <p:nvSpPr>
          <p:cNvPr id="224" name="Google Shape;224;p12"/>
          <p:cNvSpPr txBox="1"/>
          <p:nvPr/>
        </p:nvSpPr>
        <p:spPr>
          <a:xfrm>
            <a:off x="448224" y="2041817"/>
            <a:ext cx="4127400" cy="302131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dirty="0">
                <a:solidFill>
                  <a:schemeClr val="dk1"/>
                </a:solidFill>
                <a:latin typeface="Gilroy" pitchFamily="2" charset="77"/>
                <a:ea typeface="Helvetica Neue"/>
                <a:cs typeface="Helvetica Neue"/>
                <a:sym typeface="Helvetica Neue"/>
              </a:rPr>
              <a:t>Improve</a:t>
            </a:r>
            <a:r>
              <a:rPr lang="en-US" sz="1200" dirty="0">
                <a:solidFill>
                  <a:schemeClr val="dk1"/>
                </a:solidFill>
                <a:latin typeface="Gilroy" pitchFamily="2" charset="77"/>
                <a:ea typeface="Helvetica Neue"/>
                <a:cs typeface="Helvetica Neue"/>
                <a:sym typeface="Helvetica Neue"/>
              </a:rPr>
              <a:t>s</a:t>
            </a:r>
            <a:r>
              <a:rPr lang="en-US" sz="1200" b="0" i="0" u="none" strike="noStrike" cap="none" dirty="0">
                <a:solidFill>
                  <a:schemeClr val="dk1"/>
                </a:solidFill>
                <a:latin typeface="Gilroy" pitchFamily="2" charset="77"/>
                <a:ea typeface="Helvetica Neue"/>
                <a:cs typeface="Helvetica Neue"/>
                <a:sym typeface="Helvetica Neue"/>
              </a:rPr>
              <a:t> skin condition</a:t>
            </a:r>
            <a:endParaRPr sz="1200" b="0" i="0" u="none" strike="noStrike" cap="none" dirty="0">
              <a:solidFill>
                <a:schemeClr val="dk1"/>
              </a:solidFill>
              <a:latin typeface="Gilroy" pitchFamily="2" charset="77"/>
              <a:ea typeface="Helvetica Neue"/>
              <a:cs typeface="Helvetica Neue"/>
              <a:sym typeface="Helvetica Neue"/>
            </a:endParaRPr>
          </a:p>
          <a:p>
            <a:pPr marL="0" marR="0" lvl="0" indent="0" algn="l" rtl="0">
              <a:lnSpc>
                <a:spcPct val="150000"/>
              </a:lnSpc>
              <a:spcBef>
                <a:spcPts val="1000"/>
              </a:spcBef>
              <a:spcAft>
                <a:spcPts val="0"/>
              </a:spcAft>
              <a:buClr>
                <a:srgbClr val="000000"/>
              </a:buClr>
              <a:buSzPts val="1200"/>
              <a:buFont typeface="Arial"/>
              <a:buNone/>
            </a:pPr>
            <a:r>
              <a:rPr lang="en-US" sz="1200" b="0" i="0" u="none" strike="noStrike" cap="none" dirty="0">
                <a:solidFill>
                  <a:schemeClr val="dk1"/>
                </a:solidFill>
                <a:latin typeface="Gilroy" pitchFamily="2" charset="77"/>
                <a:ea typeface="Helvetica Neue"/>
                <a:cs typeface="Helvetica Neue"/>
                <a:sym typeface="Helvetica Neue"/>
              </a:rPr>
              <a:t>Stool normalization</a:t>
            </a:r>
            <a:endParaRPr sz="1200" b="0" i="0" u="none" strike="noStrike" cap="none" dirty="0">
              <a:solidFill>
                <a:schemeClr val="dk1"/>
              </a:solidFill>
              <a:latin typeface="Gilroy" pitchFamily="2" charset="77"/>
              <a:ea typeface="Helvetica Neue"/>
              <a:cs typeface="Helvetica Neue"/>
              <a:sym typeface="Helvetica Neue"/>
            </a:endParaRPr>
          </a:p>
          <a:p>
            <a:pPr marL="0" marR="0" lvl="0" indent="0" algn="l" rtl="0">
              <a:lnSpc>
                <a:spcPct val="150000"/>
              </a:lnSpc>
              <a:spcBef>
                <a:spcPts val="1000"/>
              </a:spcBef>
              <a:spcAft>
                <a:spcPts val="0"/>
              </a:spcAft>
              <a:buClr>
                <a:srgbClr val="000000"/>
              </a:buClr>
              <a:buSzPts val="1200"/>
              <a:buFont typeface="Arial"/>
              <a:buNone/>
            </a:pPr>
            <a:r>
              <a:rPr lang="en-US" sz="1200" dirty="0">
                <a:solidFill>
                  <a:schemeClr val="dk1"/>
                </a:solidFill>
                <a:latin typeface="Gilroy" pitchFamily="2" charset="77"/>
                <a:ea typeface="Helvetica Neue"/>
                <a:cs typeface="Helvetica Neue"/>
                <a:sym typeface="Helvetica Neue"/>
              </a:rPr>
              <a:t>Helps with appetite control</a:t>
            </a:r>
            <a:endParaRPr sz="1200" b="0" i="0" u="none" strike="noStrike" cap="none" dirty="0">
              <a:solidFill>
                <a:schemeClr val="dk1"/>
              </a:solidFill>
              <a:latin typeface="Gilroy" pitchFamily="2" charset="77"/>
              <a:ea typeface="Helvetica Neue"/>
              <a:cs typeface="Helvetica Neue"/>
              <a:sym typeface="Helvetica Neue"/>
            </a:endParaRPr>
          </a:p>
          <a:p>
            <a:pPr marL="0" marR="0" lvl="0" indent="0" algn="l" rtl="0">
              <a:lnSpc>
                <a:spcPct val="150000"/>
              </a:lnSpc>
              <a:spcBef>
                <a:spcPts val="1000"/>
              </a:spcBef>
              <a:spcAft>
                <a:spcPts val="0"/>
              </a:spcAft>
              <a:buClr>
                <a:schemeClr val="dk1"/>
              </a:buClr>
              <a:buSzPts val="1100"/>
              <a:buFont typeface="Arial"/>
              <a:buNone/>
            </a:pPr>
            <a:r>
              <a:rPr lang="en-US" sz="1200" dirty="0">
                <a:solidFill>
                  <a:schemeClr val="dk1"/>
                </a:solidFill>
                <a:latin typeface="Gilroy" pitchFamily="2" charset="77"/>
                <a:ea typeface="Helvetica Neue"/>
                <a:cs typeface="Helvetica Neue"/>
                <a:sym typeface="Helvetica Neue"/>
              </a:rPr>
              <a:t>Reduces allergic reactions</a:t>
            </a:r>
            <a:endParaRPr sz="1200" dirty="0">
              <a:solidFill>
                <a:schemeClr val="dk1"/>
              </a:solidFill>
              <a:latin typeface="Gilroy" pitchFamily="2" charset="77"/>
              <a:ea typeface="Helvetica Neue"/>
              <a:cs typeface="Helvetica Neue"/>
              <a:sym typeface="Helvetica Neue"/>
            </a:endParaRPr>
          </a:p>
          <a:p>
            <a:pPr marL="0" marR="0" lvl="0" indent="0" algn="l" rtl="0">
              <a:lnSpc>
                <a:spcPct val="150000"/>
              </a:lnSpc>
              <a:spcBef>
                <a:spcPts val="1000"/>
              </a:spcBef>
              <a:spcAft>
                <a:spcPts val="0"/>
              </a:spcAft>
              <a:buClr>
                <a:schemeClr val="dk1"/>
              </a:buClr>
              <a:buSzPts val="1100"/>
              <a:buFont typeface="Arial"/>
              <a:buNone/>
            </a:pPr>
            <a:r>
              <a:rPr lang="en-US" sz="1200" dirty="0">
                <a:solidFill>
                  <a:schemeClr val="dk1"/>
                </a:solidFill>
                <a:latin typeface="Gilroy" pitchFamily="2" charset="77"/>
                <a:ea typeface="Helvetica Neue"/>
                <a:cs typeface="Helvetica Neue"/>
                <a:sym typeface="Helvetica Neue"/>
              </a:rPr>
              <a:t>Strengthens one’s immunity</a:t>
            </a:r>
            <a:endParaRPr sz="1200" dirty="0">
              <a:solidFill>
                <a:schemeClr val="dk1"/>
              </a:solidFill>
              <a:latin typeface="Gilroy" pitchFamily="2" charset="77"/>
              <a:ea typeface="Helvetica Neue"/>
              <a:cs typeface="Helvetica Neue"/>
              <a:sym typeface="Helvetica Neue"/>
            </a:endParaRPr>
          </a:p>
          <a:p>
            <a:pPr marL="0" marR="0" lvl="0" indent="0" algn="l" rtl="0">
              <a:lnSpc>
                <a:spcPct val="150000"/>
              </a:lnSpc>
              <a:spcBef>
                <a:spcPts val="1000"/>
              </a:spcBef>
              <a:spcAft>
                <a:spcPts val="0"/>
              </a:spcAft>
              <a:buClr>
                <a:schemeClr val="dk1"/>
              </a:buClr>
              <a:buSzPts val="1100"/>
              <a:buFont typeface="Arial"/>
              <a:buNone/>
            </a:pPr>
            <a:r>
              <a:rPr lang="en-US" sz="1200" dirty="0">
                <a:solidFill>
                  <a:schemeClr val="dk1"/>
                </a:solidFill>
                <a:latin typeface="Gilroy" pitchFamily="2" charset="77"/>
                <a:ea typeface="Helvetica Neue"/>
                <a:cs typeface="Helvetica Neue"/>
                <a:sym typeface="Helvetica Neue"/>
              </a:rPr>
              <a:t>During the reception of antibiotics </a:t>
            </a:r>
            <a:endParaRPr sz="1200" dirty="0">
              <a:solidFill>
                <a:schemeClr val="dk1"/>
              </a:solidFill>
              <a:latin typeface="Gilroy" pitchFamily="2" charset="77"/>
              <a:ea typeface="Helvetica Neue"/>
              <a:cs typeface="Helvetica Neue"/>
              <a:sym typeface="Helvetica Neue"/>
            </a:endParaRPr>
          </a:p>
          <a:p>
            <a:pPr marL="0" marR="0" lvl="0" indent="0" algn="l" rtl="0">
              <a:lnSpc>
                <a:spcPct val="150000"/>
              </a:lnSpc>
              <a:spcBef>
                <a:spcPts val="1000"/>
              </a:spcBef>
              <a:spcAft>
                <a:spcPts val="1000"/>
              </a:spcAft>
              <a:buClr>
                <a:schemeClr val="dk1"/>
              </a:buClr>
              <a:buSzPts val="1100"/>
              <a:buFont typeface="Arial"/>
              <a:buNone/>
            </a:pPr>
            <a:r>
              <a:rPr lang="en-US" sz="1200" dirty="0">
                <a:solidFill>
                  <a:schemeClr val="dk1"/>
                </a:solidFill>
                <a:latin typeface="Gilroy" pitchFamily="2" charset="77"/>
                <a:ea typeface="Helvetica Neue"/>
                <a:cs typeface="Helvetica Neue"/>
                <a:sym typeface="Helvetica Neue"/>
              </a:rPr>
              <a:t>Helps put you in a better mood</a:t>
            </a:r>
            <a:endParaRPr sz="1200" b="0" i="0" u="none" strike="noStrike" cap="none" dirty="0">
              <a:solidFill>
                <a:schemeClr val="dk1"/>
              </a:solidFill>
              <a:latin typeface="Gilroy" pitchFamily="2" charset="77"/>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13" descr="Рисунок 1"/>
          <p:cNvPicPr preferRelativeResize="0"/>
          <p:nvPr/>
        </p:nvPicPr>
        <p:blipFill rotWithShape="1">
          <a:blip r:embed="rId3">
            <a:alphaModFix/>
          </a:blip>
          <a:srcRect/>
          <a:stretch/>
        </p:blipFill>
        <p:spPr>
          <a:xfrm>
            <a:off x="0" y="4008"/>
            <a:ext cx="9144000" cy="5135484"/>
          </a:xfrm>
          <a:prstGeom prst="rect">
            <a:avLst/>
          </a:prstGeom>
          <a:noFill/>
          <a:ln>
            <a:noFill/>
          </a:ln>
        </p:spPr>
      </p:pic>
      <p:sp>
        <p:nvSpPr>
          <p:cNvPr id="230" name="Google Shape;230;p13"/>
          <p:cNvSpPr/>
          <p:nvPr/>
        </p:nvSpPr>
        <p:spPr>
          <a:xfrm>
            <a:off x="-33867" y="-44450"/>
            <a:ext cx="9211734" cy="5232400"/>
          </a:xfrm>
          <a:prstGeom prst="rect">
            <a:avLst/>
          </a:prstGeom>
          <a:solidFill>
            <a:srgbClr val="172C32">
              <a:alpha val="49411"/>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sp>
        <p:nvSpPr>
          <p:cNvPr id="231" name="Google Shape;231;p13"/>
          <p:cNvSpPr txBox="1">
            <a:spLocks noGrp="1"/>
          </p:cNvSpPr>
          <p:nvPr>
            <p:ph type="ctrTitle" idx="4294967295"/>
          </p:nvPr>
        </p:nvSpPr>
        <p:spPr>
          <a:xfrm>
            <a:off x="311923" y="1438499"/>
            <a:ext cx="8219490" cy="2266502"/>
          </a:xfrm>
          <a:prstGeom prst="rect">
            <a:avLst/>
          </a:prstGeom>
          <a:noFill/>
          <a:ln>
            <a:noFill/>
          </a:ln>
        </p:spPr>
        <p:txBody>
          <a:bodyPr spcFirstLastPara="1" wrap="square" lIns="91400" tIns="91400" rIns="91400" bIns="91400" anchor="ctr" anchorCtr="0">
            <a:normAutofit/>
          </a:bodyPr>
          <a:lstStyle/>
          <a:p>
            <a:pPr marL="0" lvl="0" indent="0" algn="ctr" rtl="0">
              <a:spcBef>
                <a:spcPts val="0"/>
              </a:spcBef>
              <a:spcAft>
                <a:spcPts val="0"/>
              </a:spcAft>
              <a:buClr>
                <a:schemeClr val="dk1"/>
              </a:buClr>
              <a:buSzPts val="990"/>
              <a:buFont typeface="Arial"/>
              <a:buNone/>
            </a:pPr>
            <a:r>
              <a:rPr lang="en-US" sz="2840" b="1">
                <a:solidFill>
                  <a:srgbClr val="FFE71E"/>
                </a:solidFill>
                <a:latin typeface="Gilroy" pitchFamily="2" charset="77"/>
                <a:ea typeface="Helvetica Neue"/>
                <a:cs typeface="Helvetica Neue"/>
                <a:sym typeface="Helvetica Neue"/>
              </a:rPr>
              <a:t>At Coral Club, we focus on gut health </a:t>
            </a:r>
            <a:br>
              <a:rPr lang="en-US" sz="2840" b="1">
                <a:solidFill>
                  <a:srgbClr val="FFE71E"/>
                </a:solidFill>
                <a:latin typeface="Gilroy" pitchFamily="2" charset="77"/>
                <a:ea typeface="Helvetica Neue"/>
                <a:cs typeface="Helvetica Neue"/>
                <a:sym typeface="Helvetica Neue"/>
              </a:rPr>
            </a:br>
            <a:r>
              <a:rPr lang="en-US" sz="2840" b="1">
                <a:solidFill>
                  <a:srgbClr val="FFE71E"/>
                </a:solidFill>
                <a:latin typeface="Gilroy" pitchFamily="2" charset="77"/>
                <a:ea typeface="Helvetica Neue"/>
                <a:cs typeface="Helvetica Neue"/>
                <a:sym typeface="Helvetica Neue"/>
              </a:rPr>
              <a:t>and create solutions inspired by nature and based on scientific research</a:t>
            </a:r>
            <a:endParaRPr sz="2840" b="1">
              <a:solidFill>
                <a:srgbClr val="FFE71E"/>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FFFFFF"/>
              </a:buClr>
              <a:buSzPts val="3096"/>
              <a:buFont typeface="Arial"/>
              <a:buNone/>
            </a:pPr>
            <a:endParaRPr sz="3096">
              <a:solidFill>
                <a:srgbClr val="FFFFFF"/>
              </a:solidFill>
              <a:latin typeface="Gilroy" pitchFamily="2" charset="77"/>
            </a:endParaRPr>
          </a:p>
        </p:txBody>
      </p:sp>
      <p:pic>
        <p:nvPicPr>
          <p:cNvPr id="232" name="Google Shape;232;p13" descr="image3.png"/>
          <p:cNvPicPr preferRelativeResize="0"/>
          <p:nvPr/>
        </p:nvPicPr>
        <p:blipFill rotWithShape="1">
          <a:blip r:embed="rId4">
            <a:alphaModFix/>
          </a:blip>
          <a:srcRect/>
          <a:stretch/>
        </p:blipFill>
        <p:spPr>
          <a:xfrm>
            <a:off x="8013700" y="4782532"/>
            <a:ext cx="812800" cy="20377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14" descr="Google Shape;123;p20"/>
          <p:cNvPicPr preferRelativeResize="0"/>
          <p:nvPr/>
        </p:nvPicPr>
        <p:blipFill rotWithShape="1">
          <a:blip r:embed="rId3">
            <a:alphaModFix/>
          </a:blip>
          <a:srcRect/>
          <a:stretch/>
        </p:blipFill>
        <p:spPr>
          <a:xfrm>
            <a:off x="-524233" y="-240766"/>
            <a:ext cx="9710394" cy="5462107"/>
          </a:xfrm>
          <a:prstGeom prst="rect">
            <a:avLst/>
          </a:prstGeom>
          <a:noFill/>
          <a:ln>
            <a:noFill/>
          </a:ln>
        </p:spPr>
      </p:pic>
      <p:pic>
        <p:nvPicPr>
          <p:cNvPr id="238" name="Google Shape;238;p14" descr="Google Shape;217;p30"/>
          <p:cNvPicPr preferRelativeResize="0"/>
          <p:nvPr/>
        </p:nvPicPr>
        <p:blipFill rotWithShape="1">
          <a:blip r:embed="rId4">
            <a:alphaModFix amt="77000"/>
          </a:blip>
          <a:srcRect/>
          <a:stretch/>
        </p:blipFill>
        <p:spPr>
          <a:xfrm>
            <a:off x="8051151" y="4824338"/>
            <a:ext cx="716575" cy="126484"/>
          </a:xfrm>
          <a:prstGeom prst="rect">
            <a:avLst/>
          </a:prstGeom>
          <a:noFill/>
          <a:ln>
            <a:noFill/>
          </a:ln>
        </p:spPr>
      </p:pic>
      <p:sp>
        <p:nvSpPr>
          <p:cNvPr id="239" name="Google Shape;239;p14"/>
          <p:cNvSpPr txBox="1">
            <a:spLocks noGrp="1"/>
          </p:cNvSpPr>
          <p:nvPr>
            <p:ph type="ctrTitle" idx="4294967295"/>
          </p:nvPr>
        </p:nvSpPr>
        <p:spPr>
          <a:xfrm>
            <a:off x="324623" y="830503"/>
            <a:ext cx="5728585" cy="3482494"/>
          </a:xfrm>
          <a:prstGeom prst="rect">
            <a:avLst/>
          </a:prstGeom>
          <a:noFill/>
          <a:ln>
            <a:noFill/>
          </a:ln>
        </p:spPr>
        <p:txBody>
          <a:bodyPr spcFirstLastPara="1" wrap="square" lIns="91400" tIns="91400" rIns="91400" bIns="91400" anchor="ctr" anchorCtr="0">
            <a:normAutofit/>
          </a:bodyPr>
          <a:lstStyle/>
          <a:p>
            <a:pPr marL="0" lvl="0" indent="0" algn="l" rtl="0">
              <a:spcBef>
                <a:spcPts val="0"/>
              </a:spcBef>
              <a:spcAft>
                <a:spcPts val="0"/>
              </a:spcAft>
              <a:buClr>
                <a:schemeClr val="dk1"/>
              </a:buClr>
              <a:buSzPts val="1100"/>
              <a:buFont typeface="Arial"/>
              <a:buNone/>
            </a:pPr>
            <a:r>
              <a:rPr lang="en-US" sz="3500" b="1" dirty="0" err="1">
                <a:solidFill>
                  <a:schemeClr val="lt1"/>
                </a:solidFill>
                <a:latin typeface="Gilroy" pitchFamily="2" charset="77"/>
                <a:ea typeface="Helvetica Neue"/>
                <a:cs typeface="Helvetica Neue"/>
                <a:sym typeface="Helvetica Neue"/>
              </a:rPr>
              <a:t>Metastick</a:t>
            </a:r>
            <a:r>
              <a:rPr lang="en-US" sz="3500" b="1" dirty="0">
                <a:solidFill>
                  <a:schemeClr val="lt1"/>
                </a:solidFill>
                <a:latin typeface="Gilroy" pitchFamily="2" charset="77"/>
                <a:ea typeface="Helvetica Neue"/>
                <a:cs typeface="Helvetica Neue"/>
                <a:sym typeface="Helvetica Neue"/>
              </a:rPr>
              <a:t> </a:t>
            </a:r>
            <a:endParaRPr sz="3500" b="1" dirty="0">
              <a:solidFill>
                <a:schemeClr val="lt1"/>
              </a:solidFill>
              <a:latin typeface="Gilroy" pitchFamily="2" charset="77"/>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US" sz="3500" dirty="0">
                <a:solidFill>
                  <a:schemeClr val="lt1"/>
                </a:solidFill>
                <a:latin typeface="Gilroy" pitchFamily="2" charset="77"/>
                <a:ea typeface="Helvetica Neue"/>
                <a:cs typeface="Helvetica Neue"/>
                <a:sym typeface="Helvetica Neue"/>
              </a:rPr>
              <a:t>restoring </a:t>
            </a:r>
            <a:br>
              <a:rPr lang="en-US" sz="3500" dirty="0">
                <a:solidFill>
                  <a:schemeClr val="lt1"/>
                </a:solidFill>
                <a:latin typeface="Gilroy" pitchFamily="2" charset="77"/>
                <a:ea typeface="Helvetica Neue"/>
                <a:cs typeface="Helvetica Neue"/>
                <a:sym typeface="Helvetica Neue"/>
              </a:rPr>
            </a:br>
            <a:r>
              <a:rPr lang="en-US" sz="3500" dirty="0">
                <a:solidFill>
                  <a:schemeClr val="lt1"/>
                </a:solidFill>
                <a:latin typeface="Gilroy" pitchFamily="2" charset="77"/>
                <a:ea typeface="Helvetica Neue"/>
                <a:cs typeface="Helvetica Neue"/>
                <a:sym typeface="Helvetica Neue"/>
              </a:rPr>
              <a:t>your native </a:t>
            </a:r>
            <a:endParaRPr sz="3500" dirty="0">
              <a:solidFill>
                <a:schemeClr val="lt1"/>
              </a:solidFill>
              <a:latin typeface="Gilroy" pitchFamily="2" charset="77"/>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US" sz="3500" dirty="0">
                <a:solidFill>
                  <a:schemeClr val="lt1"/>
                </a:solidFill>
                <a:latin typeface="Gilroy" pitchFamily="2" charset="77"/>
                <a:ea typeface="Helvetica Neue"/>
                <a:cs typeface="Helvetica Neue"/>
                <a:sym typeface="Helvetica Neue"/>
              </a:rPr>
              <a:t>microflora</a:t>
            </a:r>
            <a:endParaRPr sz="4000" b="1" dirty="0">
              <a:solidFill>
                <a:schemeClr val="lt1"/>
              </a:solidFill>
              <a:latin typeface="Gilroy" pitchFamily="2" charset="77"/>
            </a:endParaRPr>
          </a:p>
        </p:txBody>
      </p:sp>
      <p:sp>
        <p:nvSpPr>
          <p:cNvPr id="240" name="Google Shape;240;p14"/>
          <p:cNvSpPr txBox="1"/>
          <p:nvPr/>
        </p:nvSpPr>
        <p:spPr>
          <a:xfrm>
            <a:off x="935175" y="4416125"/>
            <a:ext cx="293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Gilroy" pitchFamily="2" charset="77"/>
            </a:endParaRPr>
          </a:p>
        </p:txBody>
      </p:sp>
      <p:sp>
        <p:nvSpPr>
          <p:cNvPr id="241" name="Google Shape;241;p14"/>
          <p:cNvSpPr txBox="1"/>
          <p:nvPr/>
        </p:nvSpPr>
        <p:spPr>
          <a:xfrm>
            <a:off x="2529313" y="4611288"/>
            <a:ext cx="3603300" cy="4002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spAutoFit/>
          </a:bodyPr>
          <a:lstStyle/>
          <a:p>
            <a:pPr marL="0" lvl="0" indent="0" algn="ctr" rtl="0">
              <a:spcBef>
                <a:spcPts val="0"/>
              </a:spcBef>
              <a:spcAft>
                <a:spcPts val="0"/>
              </a:spcAft>
              <a:buNone/>
            </a:pPr>
            <a:r>
              <a:rPr lang="en-US" sz="700">
                <a:solidFill>
                  <a:schemeClr val="lt2"/>
                </a:solidFill>
                <a:latin typeface="Gilroy" pitchFamily="2" charset="77"/>
                <a:ea typeface="Helvetica Neue"/>
                <a:cs typeface="Helvetica Neue"/>
                <a:sym typeface="Helvetica Neue"/>
              </a:rPr>
              <a:t>This statement has not been evaluated by the Food and Drug Administration. This product is not intended to diagnose, treat, cure, or prevent any disease</a:t>
            </a:r>
            <a:endParaRPr sz="100">
              <a:solidFill>
                <a:schemeClr val="lt2"/>
              </a:solidFill>
              <a:latin typeface="Gilroy" pitchFamily="2" charset="77"/>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5"/>
        <p:cNvGrpSpPr/>
        <p:nvPr/>
      </p:nvGrpSpPr>
      <p:grpSpPr>
        <a:xfrm>
          <a:off x="0" y="0"/>
          <a:ext cx="0" cy="0"/>
          <a:chOff x="0" y="0"/>
          <a:chExt cx="0" cy="0"/>
        </a:xfrm>
      </p:grpSpPr>
      <p:sp>
        <p:nvSpPr>
          <p:cNvPr id="246" name="Google Shape;246;p15"/>
          <p:cNvSpPr/>
          <p:nvPr/>
        </p:nvSpPr>
        <p:spPr>
          <a:xfrm>
            <a:off x="-44848" y="-93630"/>
            <a:ext cx="9343564" cy="5330760"/>
          </a:xfrm>
          <a:prstGeom prst="rect">
            <a:avLst/>
          </a:prstGeom>
          <a:solidFill>
            <a:srgbClr val="F9F6E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pic>
        <p:nvPicPr>
          <p:cNvPr id="247" name="Google Shape;247;p15" descr="ЗАКАЗ МЕТАБИОТИКИ_®ЂЂобва†ж®п2.png"/>
          <p:cNvPicPr preferRelativeResize="0"/>
          <p:nvPr/>
        </p:nvPicPr>
        <p:blipFill rotWithShape="1">
          <a:blip r:embed="rId3">
            <a:alphaModFix/>
          </a:blip>
          <a:srcRect l="27357" r="25438"/>
          <a:stretch/>
        </p:blipFill>
        <p:spPr>
          <a:xfrm>
            <a:off x="4051308" y="-762428"/>
            <a:ext cx="5250832" cy="6997249"/>
          </a:xfrm>
          <a:prstGeom prst="rect">
            <a:avLst/>
          </a:prstGeom>
          <a:noFill/>
          <a:ln>
            <a:noFill/>
          </a:ln>
        </p:spPr>
      </p:pic>
      <p:sp>
        <p:nvSpPr>
          <p:cNvPr id="248" name="Google Shape;248;p15"/>
          <p:cNvSpPr txBox="1"/>
          <p:nvPr/>
        </p:nvSpPr>
        <p:spPr>
          <a:xfrm>
            <a:off x="310846" y="319121"/>
            <a:ext cx="7702800" cy="1046700"/>
          </a:xfrm>
          <a:prstGeom prst="rect">
            <a:avLst/>
          </a:prstGeom>
          <a:noFill/>
          <a:ln>
            <a:noFill/>
          </a:ln>
        </p:spPr>
        <p:txBody>
          <a:bodyPr spcFirstLastPara="1" wrap="square" lIns="91400" tIns="91400" rIns="91400" bIns="91400" anchor="t" anchorCtr="0">
            <a:spAutoFit/>
          </a:bodyPr>
          <a:lstStyle/>
          <a:p>
            <a:pPr marL="0" lvl="0" indent="0" algn="l" rtl="0">
              <a:spcBef>
                <a:spcPts val="0"/>
              </a:spcBef>
              <a:spcAft>
                <a:spcPts val="0"/>
              </a:spcAft>
              <a:buClr>
                <a:schemeClr val="dk1"/>
              </a:buClr>
              <a:buSzPts val="2800"/>
              <a:buFont typeface="Arial"/>
              <a:buNone/>
            </a:pPr>
            <a:r>
              <a:rPr lang="en-US" sz="2800" b="1">
                <a:solidFill>
                  <a:srgbClr val="FF9B00"/>
                </a:solidFill>
                <a:latin typeface="Gilroy" pitchFamily="2" charset="77"/>
                <a:ea typeface="Helvetica Neue"/>
                <a:cs typeface="Helvetica Neue"/>
                <a:sym typeface="Helvetica Neue"/>
              </a:rPr>
              <a:t>Metastick acts immediately </a:t>
            </a:r>
            <a:br>
              <a:rPr lang="en-US" sz="2800" b="1">
                <a:solidFill>
                  <a:srgbClr val="FF9B00"/>
                </a:solidFill>
                <a:latin typeface="Gilroy" pitchFamily="2" charset="77"/>
                <a:ea typeface="Helvetica Neue"/>
                <a:cs typeface="Helvetica Neue"/>
                <a:sym typeface="Helvetica Neue"/>
              </a:rPr>
            </a:br>
            <a:r>
              <a:rPr lang="en-US" sz="2800" b="1">
                <a:solidFill>
                  <a:srgbClr val="FF9B00"/>
                </a:solidFill>
                <a:latin typeface="Gilroy" pitchFamily="2" charset="77"/>
                <a:ea typeface="Helvetica Neue"/>
                <a:cs typeface="Helvetica Neue"/>
                <a:sym typeface="Helvetica Neue"/>
              </a:rPr>
              <a:t>right after ingestion</a:t>
            </a:r>
            <a:endParaRPr sz="2800" b="1">
              <a:solidFill>
                <a:srgbClr val="FF9B00"/>
              </a:solidFill>
              <a:latin typeface="Gilroy" pitchFamily="2" charset="77"/>
              <a:ea typeface="Helvetica Neue"/>
              <a:cs typeface="Helvetica Neue"/>
              <a:sym typeface="Helvetica Neue"/>
            </a:endParaRPr>
          </a:p>
        </p:txBody>
      </p:sp>
      <p:sp>
        <p:nvSpPr>
          <p:cNvPr id="249" name="Google Shape;249;p15"/>
          <p:cNvSpPr txBox="1"/>
          <p:nvPr/>
        </p:nvSpPr>
        <p:spPr>
          <a:xfrm>
            <a:off x="810922" y="1694688"/>
            <a:ext cx="3306900" cy="991041"/>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Gilroy" pitchFamily="2" charset="77"/>
                <a:ea typeface="Helvetica Neue"/>
                <a:cs typeface="Helvetica Neue"/>
                <a:sym typeface="Helvetica Neue"/>
              </a:rPr>
              <a:t>The components of this metabiotic pass through the aggressive environment of the stomach and enter the intestines unaltered and unharmed</a:t>
            </a:r>
            <a:endParaRPr dirty="0">
              <a:solidFill>
                <a:schemeClr val="dk1"/>
              </a:solidFill>
              <a:latin typeface="Gilroy" pitchFamily="2" charset="77"/>
              <a:ea typeface="Helvetica Neue"/>
              <a:cs typeface="Helvetica Neue"/>
              <a:sym typeface="Helvetica Neue"/>
            </a:endParaRPr>
          </a:p>
        </p:txBody>
      </p:sp>
      <p:sp>
        <p:nvSpPr>
          <p:cNvPr id="250" name="Google Shape;250;p15"/>
          <p:cNvSpPr txBox="1"/>
          <p:nvPr/>
        </p:nvSpPr>
        <p:spPr>
          <a:xfrm>
            <a:off x="823364" y="3040888"/>
            <a:ext cx="3282000" cy="6465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US" dirty="0">
                <a:solidFill>
                  <a:schemeClr val="dk1"/>
                </a:solidFill>
                <a:latin typeface="Gilroy" pitchFamily="2" charset="77"/>
                <a:ea typeface="Helvetica Neue"/>
                <a:cs typeface="Helvetica Neue"/>
                <a:sym typeface="Helvetica Neue"/>
              </a:rPr>
              <a:t>The synergistic action of the ingredients activates the growth of your body’s own microflora</a:t>
            </a:r>
            <a:endParaRPr dirty="0">
              <a:solidFill>
                <a:schemeClr val="dk1"/>
              </a:solidFill>
              <a:latin typeface="Gilroy" pitchFamily="2" charset="77"/>
              <a:ea typeface="Helvetica Neue"/>
              <a:cs typeface="Helvetica Neue"/>
              <a:sym typeface="Helvetica Neue"/>
            </a:endParaRPr>
          </a:p>
        </p:txBody>
      </p:sp>
      <p:sp>
        <p:nvSpPr>
          <p:cNvPr id="251" name="Google Shape;251;p15"/>
          <p:cNvSpPr txBox="1"/>
          <p:nvPr/>
        </p:nvSpPr>
        <p:spPr>
          <a:xfrm>
            <a:off x="412989" y="1694688"/>
            <a:ext cx="355872" cy="283154"/>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F0A039"/>
              </a:buClr>
              <a:buSzPts val="1600"/>
              <a:buFont typeface="Arial"/>
              <a:buNone/>
            </a:pPr>
            <a:r>
              <a:rPr lang="en-US" sz="1600" b="0" i="0" u="none" strike="noStrike" cap="none">
                <a:solidFill>
                  <a:srgbClr val="F0A039"/>
                </a:solidFill>
                <a:latin typeface="Gilroy" pitchFamily="2" charset="77"/>
                <a:sym typeface="Arial"/>
              </a:rPr>
              <a:t>01</a:t>
            </a:r>
            <a:endParaRPr>
              <a:latin typeface="Gilroy" pitchFamily="2" charset="77"/>
            </a:endParaRPr>
          </a:p>
        </p:txBody>
      </p:sp>
      <p:sp>
        <p:nvSpPr>
          <p:cNvPr id="252" name="Google Shape;252;p15"/>
          <p:cNvSpPr txBox="1"/>
          <p:nvPr/>
        </p:nvSpPr>
        <p:spPr>
          <a:xfrm>
            <a:off x="412989" y="3036654"/>
            <a:ext cx="355872" cy="283154"/>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F0A039"/>
              </a:buClr>
              <a:buSzPts val="1600"/>
              <a:buFont typeface="Arial"/>
              <a:buNone/>
            </a:pPr>
            <a:r>
              <a:rPr lang="en-US" sz="1600" b="0" i="0" u="none" strike="noStrike" cap="none">
                <a:solidFill>
                  <a:srgbClr val="F0A039"/>
                </a:solidFill>
                <a:latin typeface="Gilroy" pitchFamily="2" charset="77"/>
                <a:sym typeface="Arial"/>
              </a:rPr>
              <a:t>02</a:t>
            </a:r>
            <a:endParaRPr>
              <a:latin typeface="Gilroy" pitchFamily="2" charset="77"/>
            </a:endParaRPr>
          </a:p>
        </p:txBody>
      </p:sp>
      <p:pic>
        <p:nvPicPr>
          <p:cNvPr id="253" name="Google Shape;253;p15" descr="image10.png"/>
          <p:cNvPicPr preferRelativeResize="0"/>
          <p:nvPr/>
        </p:nvPicPr>
        <p:blipFill rotWithShape="1">
          <a:blip r:embed="rId4">
            <a:alphaModFix/>
          </a:blip>
          <a:srcRect/>
          <a:stretch/>
        </p:blipFill>
        <p:spPr>
          <a:xfrm>
            <a:off x="8013700" y="4782446"/>
            <a:ext cx="812800" cy="203778"/>
          </a:xfrm>
          <a:prstGeom prst="rect">
            <a:avLst/>
          </a:prstGeom>
          <a:noFill/>
          <a:ln>
            <a:noFill/>
          </a:ln>
        </p:spPr>
      </p:pic>
      <p:sp>
        <p:nvSpPr>
          <p:cNvPr id="254" name="Google Shape;254;p15"/>
          <p:cNvSpPr txBox="1"/>
          <p:nvPr/>
        </p:nvSpPr>
        <p:spPr>
          <a:xfrm>
            <a:off x="662713" y="4586013"/>
            <a:ext cx="3603300" cy="4002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spAutoFit/>
          </a:bodyPr>
          <a:lstStyle/>
          <a:p>
            <a:pPr marL="0" lvl="0" indent="0" algn="ctr" rtl="0">
              <a:spcBef>
                <a:spcPts val="0"/>
              </a:spcBef>
              <a:spcAft>
                <a:spcPts val="0"/>
              </a:spcAft>
              <a:buNone/>
            </a:pPr>
            <a:r>
              <a:rPr lang="en-US" sz="700" dirty="0">
                <a:solidFill>
                  <a:schemeClr val="lt2"/>
                </a:solidFill>
                <a:latin typeface="Gilroy" pitchFamily="2" charset="77"/>
                <a:ea typeface="Helvetica Neue"/>
                <a:cs typeface="Helvetica Neue"/>
                <a:sym typeface="Helvetica Neue"/>
              </a:rPr>
              <a:t>This statement has not been evaluated by the Food and Drug Administration. This product is not intended to diagnose, treat, cure, or prevent any disease</a:t>
            </a:r>
            <a:endParaRPr sz="100" dirty="0">
              <a:solidFill>
                <a:schemeClr val="lt2"/>
              </a:solidFill>
              <a:latin typeface="Gilroy" pitchFamily="2" charset="77"/>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16" descr="9_metastick (1) копия.png"/>
          <p:cNvPicPr preferRelativeResize="0"/>
          <p:nvPr/>
        </p:nvPicPr>
        <p:blipFill rotWithShape="1">
          <a:blip r:embed="rId3">
            <a:alphaModFix/>
          </a:blip>
          <a:srcRect l="10087"/>
          <a:stretch/>
        </p:blipFill>
        <p:spPr>
          <a:xfrm>
            <a:off x="-482477" y="-372845"/>
            <a:ext cx="9778877" cy="5530154"/>
          </a:xfrm>
          <a:prstGeom prst="rect">
            <a:avLst/>
          </a:prstGeom>
          <a:noFill/>
          <a:ln>
            <a:noFill/>
          </a:ln>
        </p:spPr>
      </p:pic>
      <p:sp>
        <p:nvSpPr>
          <p:cNvPr id="260" name="Google Shape;260;p16"/>
          <p:cNvSpPr txBox="1"/>
          <p:nvPr/>
        </p:nvSpPr>
        <p:spPr>
          <a:xfrm>
            <a:off x="257592" y="481540"/>
            <a:ext cx="4696545" cy="3202070"/>
          </a:xfrm>
          <a:prstGeom prst="rect">
            <a:avLst/>
          </a:prstGeom>
          <a:noFill/>
          <a:ln>
            <a:noFill/>
          </a:ln>
        </p:spPr>
        <p:txBody>
          <a:bodyPr spcFirstLastPara="1" wrap="square" lIns="91400" tIns="91400" rIns="91400" bIns="91400" anchor="t" anchorCtr="0">
            <a:normAutofit/>
          </a:bodyPr>
          <a:lstStyle/>
          <a:p>
            <a:pPr marL="0" lvl="0" indent="0" algn="l" rtl="0">
              <a:spcBef>
                <a:spcPts val="0"/>
              </a:spcBef>
              <a:spcAft>
                <a:spcPts val="0"/>
              </a:spcAft>
              <a:buClr>
                <a:schemeClr val="dk1"/>
              </a:buClr>
              <a:buSzPts val="1100"/>
              <a:buFont typeface="Arial"/>
              <a:buNone/>
            </a:pPr>
            <a:r>
              <a:rPr lang="en-US" sz="3500" b="1" dirty="0" err="1">
                <a:solidFill>
                  <a:srgbClr val="FEE92F"/>
                </a:solidFill>
                <a:latin typeface="Gilroy" pitchFamily="2" charset="77"/>
                <a:ea typeface="Helvetica Neue"/>
                <a:cs typeface="Helvetica Neue"/>
                <a:sym typeface="Helvetica Neue"/>
              </a:rPr>
              <a:t>Metastick's</a:t>
            </a:r>
            <a:r>
              <a:rPr lang="en-US" sz="3500" b="1" dirty="0">
                <a:solidFill>
                  <a:srgbClr val="FEE92F"/>
                </a:solidFill>
                <a:latin typeface="Gilroy" pitchFamily="2" charset="77"/>
                <a:ea typeface="Helvetica Neue"/>
                <a:cs typeface="Helvetica Neue"/>
                <a:sym typeface="Helvetica Neue"/>
              </a:rPr>
              <a:t> active ingredients help restore your body’s native intestinal microflora</a:t>
            </a:r>
            <a:endParaRPr dirty="0">
              <a:solidFill>
                <a:srgbClr val="FEE92F"/>
              </a:solidFill>
              <a:latin typeface="Gilroy" pitchFamily="2" charset="77"/>
            </a:endParaRPr>
          </a:p>
        </p:txBody>
      </p:sp>
      <p:sp>
        <p:nvSpPr>
          <p:cNvPr id="261" name="Google Shape;261;p16"/>
          <p:cNvSpPr txBox="1"/>
          <p:nvPr/>
        </p:nvSpPr>
        <p:spPr>
          <a:xfrm>
            <a:off x="2770338" y="4646663"/>
            <a:ext cx="3603300" cy="4002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spAutoFit/>
          </a:bodyPr>
          <a:lstStyle/>
          <a:p>
            <a:pPr marL="0" lvl="0" indent="0" algn="ctr" rtl="0">
              <a:spcBef>
                <a:spcPts val="0"/>
              </a:spcBef>
              <a:spcAft>
                <a:spcPts val="0"/>
              </a:spcAft>
              <a:buNone/>
            </a:pPr>
            <a:r>
              <a:rPr lang="en-US" sz="700">
                <a:solidFill>
                  <a:schemeClr val="lt2"/>
                </a:solidFill>
                <a:latin typeface="Gilroy" pitchFamily="2" charset="77"/>
                <a:ea typeface="Helvetica Neue"/>
                <a:cs typeface="Helvetica Neue"/>
                <a:sym typeface="Helvetica Neue"/>
              </a:rPr>
              <a:t>This statement has not been evaluated by the Food and Drug Administration. This product is not intended to diagnose, treat, cure, or prevent any disease</a:t>
            </a:r>
            <a:endParaRPr sz="100">
              <a:solidFill>
                <a:schemeClr val="lt2"/>
              </a:solidFill>
              <a:latin typeface="Gilroy" pitchFamily="2" charset="77"/>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7"/>
          <p:cNvSpPr/>
          <p:nvPr/>
        </p:nvSpPr>
        <p:spPr>
          <a:xfrm>
            <a:off x="-33867" y="-44450"/>
            <a:ext cx="9211734" cy="5232400"/>
          </a:xfrm>
          <a:prstGeom prst="rect">
            <a:avLst/>
          </a:prstGeom>
          <a:solidFill>
            <a:srgbClr val="F1A03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pic>
        <p:nvPicPr>
          <p:cNvPr id="267" name="Google Shape;267;p17" descr="jen-gunter-A4BBdJQu2co-unsplash.jpg"/>
          <p:cNvPicPr preferRelativeResize="0"/>
          <p:nvPr/>
        </p:nvPicPr>
        <p:blipFill rotWithShape="1">
          <a:blip r:embed="rId3">
            <a:alphaModFix/>
          </a:blip>
          <a:srcRect t="13340" r="24091" b="6605"/>
          <a:stretch/>
        </p:blipFill>
        <p:spPr>
          <a:xfrm>
            <a:off x="5453393" y="-34118"/>
            <a:ext cx="3706440" cy="5211736"/>
          </a:xfrm>
          <a:prstGeom prst="rect">
            <a:avLst/>
          </a:prstGeom>
          <a:noFill/>
          <a:ln>
            <a:noFill/>
          </a:ln>
        </p:spPr>
      </p:pic>
      <p:pic>
        <p:nvPicPr>
          <p:cNvPr id="268" name="Google Shape;268;p17" descr="marcos-paulo-prado-NzgJorXLKAo-unsplash.jpg"/>
          <p:cNvPicPr preferRelativeResize="0"/>
          <p:nvPr/>
        </p:nvPicPr>
        <p:blipFill rotWithShape="1">
          <a:blip r:embed="rId4">
            <a:alphaModFix/>
          </a:blip>
          <a:srcRect l="1532" t="597" r="1752" b="34925"/>
          <a:stretch/>
        </p:blipFill>
        <p:spPr>
          <a:xfrm rot="-2763308">
            <a:off x="5044097" y="2728190"/>
            <a:ext cx="2806341" cy="2806341"/>
          </a:xfrm>
          <a:custGeom>
            <a:avLst/>
            <a:gdLst/>
            <a:ahLst/>
            <a:cxnLst/>
            <a:rect l="l" t="t" r="r" b="b"/>
            <a:pathLst>
              <a:path w="21440" h="21386" extrusionOk="0">
                <a:moveTo>
                  <a:pt x="18440" y="3271"/>
                </a:moveTo>
                <a:cubicBezTo>
                  <a:pt x="16536" y="1301"/>
                  <a:pt x="13878" y="56"/>
                  <a:pt x="10918" y="2"/>
                </a:cubicBezTo>
                <a:cubicBezTo>
                  <a:pt x="4997" y="-107"/>
                  <a:pt x="111" y="4591"/>
                  <a:pt x="2" y="10496"/>
                </a:cubicBezTo>
                <a:cubicBezTo>
                  <a:pt x="-107" y="16401"/>
                  <a:pt x="4603" y="21275"/>
                  <a:pt x="10523" y="21384"/>
                </a:cubicBezTo>
                <a:cubicBezTo>
                  <a:pt x="16443" y="21493"/>
                  <a:pt x="21329" y="16795"/>
                  <a:pt x="21438" y="10890"/>
                </a:cubicBezTo>
                <a:cubicBezTo>
                  <a:pt x="21493" y="7937"/>
                  <a:pt x="20344" y="5242"/>
                  <a:pt x="18440" y="3271"/>
                </a:cubicBezTo>
                <a:close/>
              </a:path>
            </a:pathLst>
          </a:custGeom>
          <a:noFill/>
          <a:ln w="76200" cap="flat" cmpd="sng">
            <a:solidFill>
              <a:srgbClr val="F1A039"/>
            </a:solidFill>
            <a:prstDash val="solid"/>
            <a:round/>
            <a:headEnd type="none" w="sm" len="sm"/>
            <a:tailEnd type="none" w="sm" len="sm"/>
          </a:ln>
        </p:spPr>
      </p:pic>
      <p:sp>
        <p:nvSpPr>
          <p:cNvPr id="269" name="Google Shape;269;p17"/>
          <p:cNvSpPr txBox="1">
            <a:spLocks noGrp="1"/>
          </p:cNvSpPr>
          <p:nvPr>
            <p:ph type="ctrTitle" idx="4294967295"/>
          </p:nvPr>
        </p:nvSpPr>
        <p:spPr>
          <a:xfrm>
            <a:off x="323550" y="319425"/>
            <a:ext cx="5027700" cy="2734500"/>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chemeClr val="dk1"/>
              </a:buClr>
              <a:buSzPts val="1100"/>
              <a:buFont typeface="Arial"/>
              <a:buNone/>
            </a:pPr>
            <a:r>
              <a:rPr lang="en-US" b="1" dirty="0">
                <a:solidFill>
                  <a:srgbClr val="FFFFFF"/>
                </a:solidFill>
                <a:latin typeface="Gilroy" pitchFamily="2" charset="77"/>
              </a:rPr>
              <a:t>Liquid substrates* of Lactobacillus Plantarum metabolites from orange peel extracts and Korean kimchi cabbage </a:t>
            </a:r>
            <a:endParaRPr b="1" dirty="0">
              <a:solidFill>
                <a:srgbClr val="FFFFFF"/>
              </a:solidFill>
              <a:latin typeface="Gilroy" pitchFamily="2" charset="77"/>
            </a:endParaRPr>
          </a:p>
        </p:txBody>
      </p:sp>
      <p:pic>
        <p:nvPicPr>
          <p:cNvPr id="270" name="Google Shape;270;p17" descr="Рисунок 2"/>
          <p:cNvPicPr preferRelativeResize="0"/>
          <p:nvPr/>
        </p:nvPicPr>
        <p:blipFill rotWithShape="1">
          <a:blip r:embed="rId5">
            <a:alphaModFix/>
          </a:blip>
          <a:srcRect b="62605"/>
          <a:stretch/>
        </p:blipFill>
        <p:spPr>
          <a:xfrm rot="-9929644">
            <a:off x="15742658" y="-1386557"/>
            <a:ext cx="6249439" cy="1769269"/>
          </a:xfrm>
          <a:custGeom>
            <a:avLst/>
            <a:gdLst/>
            <a:ahLst/>
            <a:cxnLst/>
            <a:rect l="l" t="t" r="r" b="b"/>
            <a:pathLst>
              <a:path w="21600" h="21600" extrusionOk="0">
                <a:moveTo>
                  <a:pt x="10923" y="0"/>
                </a:moveTo>
                <a:cubicBezTo>
                  <a:pt x="4890" y="0"/>
                  <a:pt x="0" y="4835"/>
                  <a:pt x="0" y="10800"/>
                </a:cubicBezTo>
                <a:cubicBezTo>
                  <a:pt x="0" y="16765"/>
                  <a:pt x="4890" y="21600"/>
                  <a:pt x="10923" y="21600"/>
                </a:cubicBezTo>
                <a:cubicBezTo>
                  <a:pt x="16167" y="21600"/>
                  <a:pt x="20544" y="17945"/>
                  <a:pt x="21600" y="13072"/>
                </a:cubicBezTo>
                <a:lnTo>
                  <a:pt x="21600" y="8528"/>
                </a:lnTo>
                <a:cubicBezTo>
                  <a:pt x="20544" y="3655"/>
                  <a:pt x="16167" y="0"/>
                  <a:pt x="10923" y="0"/>
                </a:cubicBezTo>
                <a:close/>
              </a:path>
            </a:pathLst>
          </a:custGeom>
          <a:noFill/>
          <a:ln>
            <a:noFill/>
          </a:ln>
        </p:spPr>
      </p:pic>
      <p:pic>
        <p:nvPicPr>
          <p:cNvPr id="271" name="Google Shape;271;p17" descr="Image"/>
          <p:cNvPicPr preferRelativeResize="0"/>
          <p:nvPr/>
        </p:nvPicPr>
        <p:blipFill rotWithShape="1">
          <a:blip r:embed="rId6">
            <a:alphaModFix/>
          </a:blip>
          <a:srcRect/>
          <a:stretch/>
        </p:blipFill>
        <p:spPr>
          <a:xfrm>
            <a:off x="8013700" y="4782532"/>
            <a:ext cx="812800" cy="203780"/>
          </a:xfrm>
          <a:prstGeom prst="rect">
            <a:avLst/>
          </a:prstGeom>
          <a:noFill/>
          <a:ln>
            <a:noFill/>
          </a:ln>
        </p:spPr>
      </p:pic>
      <p:sp>
        <p:nvSpPr>
          <p:cNvPr id="272" name="Google Shape;272;p17"/>
          <p:cNvSpPr txBox="1"/>
          <p:nvPr/>
        </p:nvSpPr>
        <p:spPr>
          <a:xfrm>
            <a:off x="341552" y="2684396"/>
            <a:ext cx="5027680" cy="2156983"/>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chemeClr val="dk1"/>
              </a:buClr>
              <a:buSzPts val="1100"/>
              <a:buFont typeface="Arial"/>
              <a:buNone/>
            </a:pPr>
            <a:r>
              <a:rPr lang="en-US">
                <a:latin typeface="Gilroy" pitchFamily="2" charset="77"/>
              </a:rPr>
              <a:t>Traditional Southeast Asian foods, orange and kimchi, are useful "foods" for probiotics, which release a variety of different metabolites thanks to these nutritions. </a:t>
            </a:r>
            <a:endParaRPr>
              <a:latin typeface="Gilroy" pitchFamily="2" charset="77"/>
            </a:endParaRPr>
          </a:p>
          <a:p>
            <a:pPr marL="0" marR="0" lvl="0" indent="0" algn="l" rtl="0">
              <a:lnSpc>
                <a:spcPct val="100000"/>
              </a:lnSpc>
              <a:spcBef>
                <a:spcPts val="0"/>
              </a:spcBef>
              <a:spcAft>
                <a:spcPts val="0"/>
              </a:spcAft>
              <a:buClr>
                <a:schemeClr val="dk1"/>
              </a:buClr>
              <a:buSzPts val="1100"/>
              <a:buFont typeface="Arial"/>
              <a:buNone/>
            </a:pPr>
            <a:endParaRPr>
              <a:latin typeface="Gilroy" pitchFamily="2" charset="77"/>
            </a:endParaRPr>
          </a:p>
          <a:p>
            <a:pPr marL="0" marR="0" lvl="0" indent="0" algn="l" rtl="0">
              <a:lnSpc>
                <a:spcPct val="100000"/>
              </a:lnSpc>
              <a:spcBef>
                <a:spcPts val="0"/>
              </a:spcBef>
              <a:spcAft>
                <a:spcPts val="0"/>
              </a:spcAft>
              <a:buClr>
                <a:schemeClr val="dk1"/>
              </a:buClr>
              <a:buSzPts val="1100"/>
              <a:buFont typeface="Arial"/>
              <a:buNone/>
            </a:pPr>
            <a:r>
              <a:rPr lang="en-US">
                <a:latin typeface="Gilroy" pitchFamily="2" charset="77"/>
              </a:rPr>
              <a:t>So, orange and kimchi were chosen as a substrate for Lactobacillus plantarus.</a:t>
            </a:r>
            <a:endParaRPr>
              <a:latin typeface="Gilroy" pitchFamily="2" charset="77"/>
            </a:endParaRPr>
          </a:p>
          <a:p>
            <a:pPr marL="0" marR="0" lvl="0" indent="0" algn="l" rtl="0">
              <a:lnSpc>
                <a:spcPct val="100000"/>
              </a:lnSpc>
              <a:spcBef>
                <a:spcPts val="0"/>
              </a:spcBef>
              <a:spcAft>
                <a:spcPts val="0"/>
              </a:spcAft>
              <a:buClr>
                <a:schemeClr val="dk1"/>
              </a:buClr>
              <a:buSzPts val="1100"/>
              <a:buFont typeface="Arial"/>
              <a:buNone/>
            </a:pPr>
            <a:endParaRPr>
              <a:latin typeface="Gilroy" pitchFamily="2" charset="77"/>
            </a:endParaRPr>
          </a:p>
          <a:p>
            <a:pPr marL="0" marR="0" lvl="0" indent="0" algn="l" rtl="0">
              <a:lnSpc>
                <a:spcPct val="100000"/>
              </a:lnSpc>
              <a:spcBef>
                <a:spcPts val="0"/>
              </a:spcBef>
              <a:spcAft>
                <a:spcPts val="0"/>
              </a:spcAft>
              <a:buClr>
                <a:srgbClr val="000000"/>
              </a:buClr>
              <a:buSzPts val="1400"/>
              <a:buFont typeface="Arial"/>
              <a:buNone/>
            </a:pPr>
            <a:endParaRPr>
              <a:latin typeface="Gilroy" pitchFamily="2" charset="77"/>
            </a:endParaRPr>
          </a:p>
        </p:txBody>
      </p:sp>
      <p:sp>
        <p:nvSpPr>
          <p:cNvPr id="273" name="Google Shape;273;p17"/>
          <p:cNvSpPr txBox="1"/>
          <p:nvPr/>
        </p:nvSpPr>
        <p:spPr>
          <a:xfrm>
            <a:off x="341552" y="4357019"/>
            <a:ext cx="4409746" cy="467056"/>
          </a:xfrm>
          <a:prstGeom prst="rect">
            <a:avLst/>
          </a:prstGeom>
          <a:noFill/>
          <a:ln>
            <a:noFill/>
          </a:ln>
        </p:spPr>
        <p:txBody>
          <a:bodyPr spcFirstLastPara="1" wrap="square" lIns="91400" tIns="91400" rIns="91400" bIns="91400" anchor="t" anchorCtr="0">
            <a:normAutofit lnSpcReduction="10000"/>
          </a:bodyPr>
          <a:lstStyle/>
          <a:p>
            <a:pPr marL="0" marR="0" lvl="0" indent="0" algn="l" rtl="0">
              <a:lnSpc>
                <a:spcPct val="100000"/>
              </a:lnSpc>
              <a:spcBef>
                <a:spcPts val="0"/>
              </a:spcBef>
              <a:spcAft>
                <a:spcPts val="0"/>
              </a:spcAft>
              <a:buClr>
                <a:schemeClr val="dk1"/>
              </a:buClr>
              <a:buSzPts val="1100"/>
              <a:buFont typeface="Arial"/>
              <a:buNone/>
            </a:pPr>
            <a:r>
              <a:rPr lang="en-US" sz="1000" i="1">
                <a:solidFill>
                  <a:srgbClr val="FFFFFF"/>
                </a:solidFill>
                <a:latin typeface="Gilroy-RegularItalic" pitchFamily="2" charset="77"/>
              </a:rPr>
              <a:t>*A substrate is a nutrient medium for the growth and development of living microorganisms </a:t>
            </a:r>
            <a:endParaRPr sz="1000" i="1">
              <a:solidFill>
                <a:srgbClr val="FFFFFF"/>
              </a:solidFill>
              <a:latin typeface="Gilroy-RegularItalic" pitchFamily="2" charset="77"/>
            </a:endParaRPr>
          </a:p>
        </p:txBody>
      </p:sp>
      <p:sp>
        <p:nvSpPr>
          <p:cNvPr id="3" name="TextBox 2">
            <a:extLst>
              <a:ext uri="{FF2B5EF4-FFF2-40B4-BE49-F238E27FC236}">
                <a16:creationId xmlns:a16="http://schemas.microsoft.com/office/drawing/2014/main" id="{B52E8E2F-02AF-54B3-4520-B38F8709519E}"/>
              </a:ext>
            </a:extLst>
          </p:cNvPr>
          <p:cNvSpPr txBox="1"/>
          <p:nvPr/>
        </p:nvSpPr>
        <p:spPr>
          <a:xfrm>
            <a:off x="341552" y="4803056"/>
            <a:ext cx="3554342" cy="323165"/>
          </a:xfrm>
          <a:prstGeom prst="rect">
            <a:avLst/>
          </a:prstGeom>
          <a:noFill/>
        </p:spPr>
        <p:txBody>
          <a:bodyPr wrap="square">
            <a:spAutoFit/>
          </a:bodyPr>
          <a:lstStyle/>
          <a:p>
            <a:r>
              <a:rPr lang="en-GB" sz="500" dirty="0">
                <a:effectLst/>
                <a:latin typeface="Gilroy" pitchFamily="2" charset="77"/>
              </a:rPr>
              <a:t>Huang, C.-H., Ho, C.-Y., Chen, C.-T., Hsu, H.-F., &amp; Lin, Y.-H. (2019, December). </a:t>
            </a:r>
            <a:r>
              <a:rPr lang="en-GB" sz="500" i="1" dirty="0">
                <a:effectLst/>
                <a:latin typeface="Gilroy-RegularItalic" pitchFamily="2" charset="77"/>
              </a:rPr>
              <a:t>Probiotic BSH activity and anti-obesity potential of lactobacillus plantarum strain TCI378 isolated from Korean kimchi</a:t>
            </a:r>
            <a:r>
              <a:rPr lang="en-GB" sz="500" dirty="0">
                <a:effectLst/>
                <a:latin typeface="Gilroy" pitchFamily="2" charset="77"/>
              </a:rPr>
              <a:t>. Preventive nutrition and food science. Retrieved November 16, 2022, from https://</a:t>
            </a:r>
            <a:r>
              <a:rPr lang="en-GB" sz="500" dirty="0" err="1">
                <a:effectLst/>
                <a:latin typeface="Gilroy" pitchFamily="2" charset="77"/>
              </a:rPr>
              <a:t>www.ncbi.nlm.nih.gov</a:t>
            </a:r>
            <a:r>
              <a:rPr lang="en-GB" sz="500" dirty="0">
                <a:effectLst/>
                <a:latin typeface="Gilroy" pitchFamily="2" charset="77"/>
              </a:rPr>
              <a:t>/</a:t>
            </a:r>
            <a:r>
              <a:rPr lang="en-GB" sz="500" dirty="0" err="1">
                <a:effectLst/>
                <a:latin typeface="Gilroy" pitchFamily="2" charset="77"/>
              </a:rPr>
              <a:t>pmc</a:t>
            </a:r>
            <a:r>
              <a:rPr lang="en-GB" sz="500" dirty="0">
                <a:effectLst/>
                <a:latin typeface="Gilroy" pitchFamily="2" charset="77"/>
              </a:rPr>
              <a:t>/articles/PMC6941724/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9B00"/>
        </a:solidFill>
        <a:effectLst/>
      </p:bgPr>
    </p:bg>
    <p:spTree>
      <p:nvGrpSpPr>
        <p:cNvPr id="1" name="Shape 277"/>
        <p:cNvGrpSpPr/>
        <p:nvPr/>
      </p:nvGrpSpPr>
      <p:grpSpPr>
        <a:xfrm>
          <a:off x="0" y="0"/>
          <a:ext cx="0" cy="0"/>
          <a:chOff x="0" y="0"/>
          <a:chExt cx="0" cy="0"/>
        </a:xfrm>
      </p:grpSpPr>
      <p:pic>
        <p:nvPicPr>
          <p:cNvPr id="278" name="Google Shape;278;p18" descr="Google Shape;216;p30"/>
          <p:cNvPicPr preferRelativeResize="0"/>
          <p:nvPr/>
        </p:nvPicPr>
        <p:blipFill rotWithShape="1">
          <a:blip r:embed="rId3">
            <a:alphaModFix/>
          </a:blip>
          <a:srcRect l="17547" t="564" r="14451" b="1196"/>
          <a:stretch/>
        </p:blipFill>
        <p:spPr>
          <a:xfrm>
            <a:off x="5456902" y="0"/>
            <a:ext cx="3714446" cy="5143501"/>
          </a:xfrm>
          <a:prstGeom prst="rect">
            <a:avLst/>
          </a:prstGeom>
          <a:noFill/>
          <a:ln>
            <a:noFill/>
          </a:ln>
        </p:spPr>
      </p:pic>
      <p:pic>
        <p:nvPicPr>
          <p:cNvPr id="279" name="Google Shape;279;p18" descr="Google Shape;217;p30"/>
          <p:cNvPicPr preferRelativeResize="0"/>
          <p:nvPr/>
        </p:nvPicPr>
        <p:blipFill rotWithShape="1">
          <a:blip r:embed="rId4">
            <a:alphaModFix amt="77000"/>
          </a:blip>
          <a:srcRect/>
          <a:stretch/>
        </p:blipFill>
        <p:spPr>
          <a:xfrm>
            <a:off x="7936475" y="4811638"/>
            <a:ext cx="831251" cy="146726"/>
          </a:xfrm>
          <a:prstGeom prst="rect">
            <a:avLst/>
          </a:prstGeom>
          <a:noFill/>
          <a:ln>
            <a:noFill/>
          </a:ln>
        </p:spPr>
      </p:pic>
      <p:pic>
        <p:nvPicPr>
          <p:cNvPr id="280" name="Google Shape;280;p18" descr="iStock-172876004.jpg"/>
          <p:cNvPicPr preferRelativeResize="0"/>
          <p:nvPr/>
        </p:nvPicPr>
        <p:blipFill rotWithShape="1">
          <a:blip r:embed="rId5">
            <a:alphaModFix/>
          </a:blip>
          <a:srcRect/>
          <a:stretch/>
        </p:blipFill>
        <p:spPr>
          <a:xfrm>
            <a:off x="5453919" y="0"/>
            <a:ext cx="4061031" cy="5143501"/>
          </a:xfrm>
          <a:prstGeom prst="rect">
            <a:avLst/>
          </a:prstGeom>
          <a:noFill/>
          <a:ln>
            <a:noFill/>
          </a:ln>
        </p:spPr>
      </p:pic>
      <p:pic>
        <p:nvPicPr>
          <p:cNvPr id="281" name="Google Shape;281;p18" descr="image10.png"/>
          <p:cNvPicPr preferRelativeResize="0"/>
          <p:nvPr/>
        </p:nvPicPr>
        <p:blipFill rotWithShape="1">
          <a:blip r:embed="rId6">
            <a:alphaModFix/>
          </a:blip>
          <a:srcRect/>
          <a:stretch/>
        </p:blipFill>
        <p:spPr>
          <a:xfrm>
            <a:off x="8013700" y="4782446"/>
            <a:ext cx="812800" cy="203778"/>
          </a:xfrm>
          <a:prstGeom prst="rect">
            <a:avLst/>
          </a:prstGeom>
          <a:noFill/>
          <a:ln>
            <a:noFill/>
          </a:ln>
        </p:spPr>
      </p:pic>
      <p:sp>
        <p:nvSpPr>
          <p:cNvPr id="282" name="Google Shape;282;p18"/>
          <p:cNvSpPr txBox="1">
            <a:spLocks noGrp="1"/>
          </p:cNvSpPr>
          <p:nvPr>
            <p:ph type="ctrTitle" idx="4294967295"/>
          </p:nvPr>
        </p:nvSpPr>
        <p:spPr>
          <a:xfrm>
            <a:off x="314079" y="321937"/>
            <a:ext cx="6526643" cy="1979199"/>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FFFFFF"/>
              </a:buClr>
              <a:buSzPts val="2800"/>
              <a:buFont typeface="Arial"/>
              <a:buNone/>
            </a:pPr>
            <a:r>
              <a:rPr lang="en-US" b="1" dirty="0">
                <a:solidFill>
                  <a:srgbClr val="FFFFFF"/>
                </a:solidFill>
                <a:latin typeface="Gilroy" pitchFamily="2" charset="77"/>
              </a:rPr>
              <a:t>Banana peel extract</a:t>
            </a:r>
            <a:endParaRPr b="1" dirty="0">
              <a:latin typeface="Gilroy" pitchFamily="2" charset="77"/>
            </a:endParaRPr>
          </a:p>
        </p:txBody>
      </p:sp>
      <p:sp>
        <p:nvSpPr>
          <p:cNvPr id="283" name="Google Shape;283;p18"/>
          <p:cNvSpPr txBox="1"/>
          <p:nvPr/>
        </p:nvSpPr>
        <p:spPr>
          <a:xfrm>
            <a:off x="374935" y="1467688"/>
            <a:ext cx="4740900" cy="224672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dk1"/>
              </a:buClr>
              <a:buSzPts val="1100"/>
              <a:buFont typeface="Arial"/>
              <a:buNone/>
            </a:pPr>
            <a:br>
              <a:rPr lang="ru-RU" dirty="0">
                <a:latin typeface="Gilroy" pitchFamily="2" charset="77"/>
              </a:rPr>
            </a:br>
            <a:r>
              <a:rPr lang="en-US" dirty="0">
                <a:latin typeface="Gilroy" pitchFamily="2" charset="77"/>
              </a:rPr>
              <a:t>Contains </a:t>
            </a:r>
            <a:r>
              <a:rPr lang="en-US" dirty="0" err="1">
                <a:latin typeface="Gilroy" pitchFamily="2" charset="77"/>
              </a:rPr>
              <a:t>fructooligosaccharides</a:t>
            </a:r>
            <a:r>
              <a:rPr lang="en-US" dirty="0">
                <a:latin typeface="Gilroy" pitchFamily="2" charset="77"/>
              </a:rPr>
              <a:t>, soluble fiber and organic acids.</a:t>
            </a:r>
          </a:p>
          <a:p>
            <a:pPr marL="0" marR="0" lvl="0" indent="0" algn="l" rtl="0">
              <a:lnSpc>
                <a:spcPct val="100000"/>
              </a:lnSpc>
              <a:spcBef>
                <a:spcPts val="0"/>
              </a:spcBef>
              <a:spcAft>
                <a:spcPts val="0"/>
              </a:spcAft>
              <a:buClr>
                <a:schemeClr val="dk1"/>
              </a:buClr>
              <a:buSzPts val="1100"/>
              <a:buFont typeface="Arial"/>
              <a:buNone/>
            </a:pPr>
            <a:br>
              <a:rPr lang="en-US" dirty="0">
                <a:latin typeface="Gilroy" pitchFamily="2" charset="77"/>
              </a:rPr>
            </a:br>
            <a:endParaRPr dirty="0">
              <a:latin typeface="Gilroy" pitchFamily="2" charset="77"/>
            </a:endParaRPr>
          </a:p>
          <a:p>
            <a:pPr marL="0" marR="0" lvl="0" indent="0" algn="l" rtl="0">
              <a:lnSpc>
                <a:spcPct val="100000"/>
              </a:lnSpc>
              <a:spcBef>
                <a:spcPts val="0"/>
              </a:spcBef>
              <a:spcAft>
                <a:spcPts val="0"/>
              </a:spcAft>
              <a:buClr>
                <a:schemeClr val="dk1"/>
              </a:buClr>
              <a:buSzPts val="1100"/>
              <a:buFont typeface="Arial"/>
              <a:buNone/>
            </a:pPr>
            <a:r>
              <a:rPr lang="en-US" dirty="0" err="1">
                <a:latin typeface="Gilroy" pitchFamily="2" charset="77"/>
              </a:rPr>
              <a:t>Fructooligosaccharides</a:t>
            </a:r>
            <a:r>
              <a:rPr lang="en-US" dirty="0">
                <a:latin typeface="Gilroy" pitchFamily="2" charset="77"/>
              </a:rPr>
              <a:t> and soluble fiber are food for the intestine's own healthy bacteria and help increase their activity, activate intestinal peristalsis, and support lipid and carbohydrate metabolism. </a:t>
            </a:r>
            <a:endParaRPr dirty="0">
              <a:latin typeface="Gilroy" pitchFamily="2" charset="77"/>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Gilroy" pitchFamily="2" charset="77"/>
                <a:sym typeface="Arial"/>
              </a:rPr>
              <a:t> </a:t>
            </a:r>
            <a:endParaRPr sz="1400" b="0" i="0" u="none" strike="noStrike" cap="none" dirty="0">
              <a:solidFill>
                <a:srgbClr val="434343"/>
              </a:solidFill>
              <a:latin typeface="Gilroy" pitchFamily="2" charset="77"/>
              <a:sym typeface="Arial"/>
            </a:endParaRPr>
          </a:p>
        </p:txBody>
      </p:sp>
      <p:sp>
        <p:nvSpPr>
          <p:cNvPr id="284" name="Google Shape;284;p18"/>
          <p:cNvSpPr txBox="1"/>
          <p:nvPr/>
        </p:nvSpPr>
        <p:spPr>
          <a:xfrm>
            <a:off x="943713" y="4558163"/>
            <a:ext cx="3603300" cy="4002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spAutoFit/>
          </a:bodyPr>
          <a:lstStyle/>
          <a:p>
            <a:pPr marL="0" lvl="0" indent="0" algn="ctr" rtl="0">
              <a:spcBef>
                <a:spcPts val="0"/>
              </a:spcBef>
              <a:spcAft>
                <a:spcPts val="0"/>
              </a:spcAft>
              <a:buNone/>
            </a:pPr>
            <a:r>
              <a:rPr lang="en-US" sz="700">
                <a:solidFill>
                  <a:schemeClr val="lt2"/>
                </a:solidFill>
                <a:latin typeface="Gilroy" pitchFamily="2" charset="77"/>
                <a:ea typeface="Helvetica Neue"/>
                <a:cs typeface="Helvetica Neue"/>
                <a:sym typeface="Helvetica Neue"/>
              </a:rPr>
              <a:t>This statement has not been evaluated by the Food and Drug Administration. This product is not intended to diagnose, treat, cure, or prevent any disease</a:t>
            </a:r>
            <a:endParaRPr sz="100">
              <a:solidFill>
                <a:schemeClr val="lt2"/>
              </a:solidFill>
              <a:latin typeface="Gilroy" pitchFamily="2" charset="77"/>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9B00"/>
        </a:solidFill>
        <a:effectLst/>
      </p:bgPr>
    </p:bg>
    <p:spTree>
      <p:nvGrpSpPr>
        <p:cNvPr id="1" name="Shape 288"/>
        <p:cNvGrpSpPr/>
        <p:nvPr/>
      </p:nvGrpSpPr>
      <p:grpSpPr>
        <a:xfrm>
          <a:off x="0" y="0"/>
          <a:ext cx="0" cy="0"/>
          <a:chOff x="0" y="0"/>
          <a:chExt cx="0" cy="0"/>
        </a:xfrm>
      </p:grpSpPr>
      <p:pic>
        <p:nvPicPr>
          <p:cNvPr id="289" name="Google Shape;289;p19" descr="iStock-1423301592 копия.png"/>
          <p:cNvPicPr preferRelativeResize="0"/>
          <p:nvPr/>
        </p:nvPicPr>
        <p:blipFill rotWithShape="1">
          <a:blip r:embed="rId3">
            <a:alphaModFix/>
          </a:blip>
          <a:srcRect l="3800" r="48800"/>
          <a:stretch/>
        </p:blipFill>
        <p:spPr>
          <a:xfrm>
            <a:off x="5457892" y="0"/>
            <a:ext cx="3680881" cy="5143500"/>
          </a:xfrm>
          <a:prstGeom prst="rect">
            <a:avLst/>
          </a:prstGeom>
          <a:noFill/>
          <a:ln>
            <a:noFill/>
          </a:ln>
        </p:spPr>
      </p:pic>
      <p:sp>
        <p:nvSpPr>
          <p:cNvPr id="290" name="Google Shape;290;p19"/>
          <p:cNvSpPr txBox="1"/>
          <p:nvPr/>
        </p:nvSpPr>
        <p:spPr>
          <a:xfrm>
            <a:off x="6207095" y="1552310"/>
            <a:ext cx="2182610" cy="1842348"/>
          </a:xfrm>
          <a:prstGeom prst="rect">
            <a:avLst/>
          </a:prstGeom>
          <a:noFill/>
          <a:ln>
            <a:noFill/>
          </a:ln>
        </p:spPr>
        <p:txBody>
          <a:bodyPr spcFirstLastPara="1" wrap="square" lIns="91400" tIns="91400" rIns="91400" bIns="91400" anchor="ctr" anchorCtr="0">
            <a:normAutofit/>
          </a:bodyPr>
          <a:lstStyle/>
          <a:p>
            <a:pPr marL="0" marR="0" lvl="0" indent="0" algn="ctr" rtl="0">
              <a:lnSpc>
                <a:spcPct val="100000"/>
              </a:lnSpc>
              <a:spcBef>
                <a:spcPts val="0"/>
              </a:spcBef>
              <a:spcAft>
                <a:spcPts val="0"/>
              </a:spcAft>
              <a:buClr>
                <a:srgbClr val="FFFFFF"/>
              </a:buClr>
              <a:buSzPts val="4600"/>
              <a:buFont typeface="Helvetica Neue"/>
              <a:buNone/>
            </a:pPr>
            <a:r>
              <a:rPr lang="en-US" sz="4600" b="1" i="0" u="none" strike="noStrike" cap="none">
                <a:solidFill>
                  <a:srgbClr val="FFFFFF"/>
                </a:solidFill>
                <a:latin typeface="Gilroy" pitchFamily="2" charset="77"/>
                <a:ea typeface="Helvetica Neue"/>
                <a:cs typeface="Helvetica Neue"/>
                <a:sym typeface="Helvetica Neue"/>
              </a:rPr>
              <a:t>В6</a:t>
            </a:r>
            <a:endParaRPr>
              <a:latin typeface="Gilroy" pitchFamily="2" charset="77"/>
            </a:endParaRPr>
          </a:p>
        </p:txBody>
      </p:sp>
      <p:pic>
        <p:nvPicPr>
          <p:cNvPr id="291" name="Google Shape;291;p19" descr="image10.png"/>
          <p:cNvPicPr preferRelativeResize="0"/>
          <p:nvPr/>
        </p:nvPicPr>
        <p:blipFill rotWithShape="1">
          <a:blip r:embed="rId4">
            <a:alphaModFix/>
          </a:blip>
          <a:srcRect/>
          <a:stretch/>
        </p:blipFill>
        <p:spPr>
          <a:xfrm>
            <a:off x="8013700" y="4782446"/>
            <a:ext cx="812800" cy="203778"/>
          </a:xfrm>
          <a:prstGeom prst="rect">
            <a:avLst/>
          </a:prstGeom>
          <a:noFill/>
          <a:ln>
            <a:noFill/>
          </a:ln>
        </p:spPr>
      </p:pic>
      <p:sp>
        <p:nvSpPr>
          <p:cNvPr id="292" name="Google Shape;292;p19"/>
          <p:cNvSpPr txBox="1">
            <a:spLocks noGrp="1"/>
          </p:cNvSpPr>
          <p:nvPr>
            <p:ph type="ctrTitle" idx="4294967295"/>
          </p:nvPr>
        </p:nvSpPr>
        <p:spPr>
          <a:xfrm>
            <a:off x="339479" y="296537"/>
            <a:ext cx="6526643" cy="1979199"/>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FFFFFF"/>
              </a:buClr>
              <a:buSzPts val="2800"/>
              <a:buFont typeface="Arial"/>
              <a:buNone/>
            </a:pPr>
            <a:r>
              <a:rPr lang="en-US" b="1" dirty="0">
                <a:solidFill>
                  <a:srgbClr val="FFFFFF"/>
                </a:solidFill>
                <a:latin typeface="Gilroy" pitchFamily="2" charset="77"/>
              </a:rPr>
              <a:t>Vitamin </a:t>
            </a:r>
            <a:r>
              <a:rPr lang="en-US" sz="2800" b="1" i="0" u="none" strike="noStrike" cap="none" dirty="0">
                <a:solidFill>
                  <a:srgbClr val="FFFFFF"/>
                </a:solidFill>
                <a:latin typeface="Gilroy" pitchFamily="2" charset="77"/>
                <a:sym typeface="Arial"/>
              </a:rPr>
              <a:t>В6</a:t>
            </a:r>
            <a:endParaRPr sz="1200" b="1" i="0" u="none" strike="noStrike" cap="none" dirty="0">
              <a:solidFill>
                <a:srgbClr val="000000"/>
              </a:solidFill>
              <a:latin typeface="Gilroy" pitchFamily="2" charset="77"/>
              <a:ea typeface="Times"/>
              <a:cs typeface="Times"/>
              <a:sym typeface="Times"/>
            </a:endParaRPr>
          </a:p>
          <a:p>
            <a:pPr marL="0" marR="0" lvl="0" indent="0" algn="l" rtl="0">
              <a:lnSpc>
                <a:spcPct val="100000"/>
              </a:lnSpc>
              <a:spcBef>
                <a:spcPts val="0"/>
              </a:spcBef>
              <a:spcAft>
                <a:spcPts val="0"/>
              </a:spcAft>
              <a:buClr>
                <a:srgbClr val="FFFFFF"/>
              </a:buClr>
              <a:buSzPts val="1200"/>
              <a:buFont typeface="Arial"/>
              <a:buNone/>
            </a:pPr>
            <a:endParaRPr sz="1200" b="0" i="0" u="none" strike="noStrike" cap="none" dirty="0">
              <a:solidFill>
                <a:srgbClr val="000000"/>
              </a:solidFill>
              <a:latin typeface="Gilroy" pitchFamily="2" charset="77"/>
              <a:ea typeface="Times"/>
              <a:cs typeface="Times"/>
              <a:sym typeface="Times"/>
            </a:endParaRPr>
          </a:p>
        </p:txBody>
      </p:sp>
      <p:sp>
        <p:nvSpPr>
          <p:cNvPr id="293" name="Google Shape;293;p19"/>
          <p:cNvSpPr txBox="1"/>
          <p:nvPr/>
        </p:nvSpPr>
        <p:spPr>
          <a:xfrm>
            <a:off x="397105" y="980001"/>
            <a:ext cx="4334700" cy="3668656"/>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None/>
            </a:pPr>
            <a:r>
              <a:rPr lang="en-US" dirty="0">
                <a:latin typeface="Gilroy" pitchFamily="2" charset="77"/>
              </a:rPr>
              <a:t>This vitamin is partially synthesized in the intestines and is absorbed from food. When microbiota deteriorate, these processes are negatively affected, and can result in substance deficiency.</a:t>
            </a:r>
            <a:br>
              <a:rPr lang="en-US" dirty="0">
                <a:latin typeface="Gilroy" pitchFamily="2" charset="77"/>
              </a:rPr>
            </a:br>
            <a:endParaRPr dirty="0">
              <a:latin typeface="Gilroy" pitchFamily="2" charset="77"/>
            </a:endParaRPr>
          </a:p>
          <a:p>
            <a:pPr marL="0" marR="0" lvl="0" indent="0" algn="l" rtl="0">
              <a:lnSpc>
                <a:spcPct val="120000"/>
              </a:lnSpc>
              <a:spcBef>
                <a:spcPts val="0"/>
              </a:spcBef>
              <a:spcAft>
                <a:spcPts val="0"/>
              </a:spcAft>
              <a:buNone/>
            </a:pPr>
            <a:r>
              <a:rPr lang="en-US" dirty="0">
                <a:latin typeface="Gilroy" pitchFamily="2" charset="77"/>
              </a:rPr>
              <a:t>Vitamin B6 regulates the work of digestive enzymes and is also necessary for:</a:t>
            </a:r>
            <a:br>
              <a:rPr lang="en-US" dirty="0">
                <a:latin typeface="Gilroy" pitchFamily="2" charset="77"/>
              </a:rPr>
            </a:br>
            <a:endParaRPr dirty="0">
              <a:latin typeface="Gilroy" pitchFamily="2" charset="77"/>
            </a:endParaRPr>
          </a:p>
          <a:p>
            <a:pPr marL="203200" marR="0" lvl="0" indent="-203200" algn="l" rtl="0">
              <a:lnSpc>
                <a:spcPct val="120000"/>
              </a:lnSpc>
              <a:spcBef>
                <a:spcPts val="0"/>
              </a:spcBef>
              <a:spcAft>
                <a:spcPts val="0"/>
              </a:spcAft>
              <a:buSzPts val="1400"/>
              <a:buFont typeface="Times New Roman"/>
              <a:buChar char="•"/>
            </a:pPr>
            <a:r>
              <a:rPr lang="en-US" dirty="0">
                <a:latin typeface="Gilroy" pitchFamily="2" charset="77"/>
              </a:rPr>
              <a:t>A proper functioning liver  </a:t>
            </a:r>
            <a:endParaRPr dirty="0">
              <a:latin typeface="Gilroy" pitchFamily="2" charset="77"/>
            </a:endParaRPr>
          </a:p>
          <a:p>
            <a:pPr marL="203200" marR="0" lvl="0" indent="-203200" algn="l" rtl="0">
              <a:lnSpc>
                <a:spcPct val="120000"/>
              </a:lnSpc>
              <a:spcBef>
                <a:spcPts val="0"/>
              </a:spcBef>
              <a:spcAft>
                <a:spcPts val="0"/>
              </a:spcAft>
              <a:buSzPts val="1400"/>
              <a:buFont typeface="Times New Roman"/>
              <a:buChar char="•"/>
            </a:pPr>
            <a:r>
              <a:rPr lang="en-US" dirty="0">
                <a:latin typeface="Gilroy" pitchFamily="2" charset="77"/>
              </a:rPr>
              <a:t>Absorbing vitamin B12</a:t>
            </a:r>
            <a:endParaRPr dirty="0">
              <a:latin typeface="Gilroy" pitchFamily="2" charset="77"/>
            </a:endParaRPr>
          </a:p>
          <a:p>
            <a:pPr marL="203200" marR="0" lvl="0" indent="-203200" algn="l" rtl="0">
              <a:lnSpc>
                <a:spcPct val="120000"/>
              </a:lnSpc>
              <a:spcBef>
                <a:spcPts val="0"/>
              </a:spcBef>
              <a:spcAft>
                <a:spcPts val="0"/>
              </a:spcAft>
              <a:buSzPts val="1400"/>
              <a:buFont typeface="Times New Roman"/>
              <a:buChar char="•"/>
            </a:pPr>
            <a:r>
              <a:rPr lang="en-US" dirty="0">
                <a:latin typeface="Gilroy" pitchFamily="2" charset="77"/>
              </a:rPr>
              <a:t>Your nervous and cardiovascular systems </a:t>
            </a:r>
            <a:endParaRPr dirty="0">
              <a:latin typeface="Gilroy" pitchFamily="2" charset="77"/>
            </a:endParaRPr>
          </a:p>
          <a:p>
            <a:pPr marL="0" marR="0" lvl="0" indent="0" algn="l" rtl="0">
              <a:lnSpc>
                <a:spcPct val="120000"/>
              </a:lnSpc>
              <a:spcBef>
                <a:spcPts val="0"/>
              </a:spcBef>
              <a:spcAft>
                <a:spcPts val="0"/>
              </a:spcAft>
              <a:buNone/>
            </a:pPr>
            <a:br>
              <a:rPr lang="en-US" sz="1400" b="0" i="0" u="none" strike="noStrike" cap="none" dirty="0">
                <a:solidFill>
                  <a:srgbClr val="000000"/>
                </a:solidFill>
                <a:latin typeface="Gilroy" pitchFamily="2" charset="77"/>
                <a:sym typeface="Arial"/>
              </a:rPr>
            </a:br>
            <a:endParaRPr sz="1400" b="0" i="0" u="none" strike="noStrike" cap="none" dirty="0">
              <a:solidFill>
                <a:srgbClr val="000000"/>
              </a:solidFill>
              <a:latin typeface="Gilroy" pitchFamily="2" charset="77"/>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34343"/>
              </a:solidFill>
              <a:latin typeface="Gilroy" pitchFamily="2" charset="77"/>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0"/>
          <p:cNvSpPr txBox="1">
            <a:spLocks noGrp="1"/>
          </p:cNvSpPr>
          <p:nvPr>
            <p:ph type="ctrTitle" idx="4294967295"/>
          </p:nvPr>
        </p:nvSpPr>
        <p:spPr>
          <a:xfrm>
            <a:off x="310846" y="319124"/>
            <a:ext cx="4261155" cy="1217938"/>
          </a:xfrm>
          <a:prstGeom prst="rect">
            <a:avLst/>
          </a:prstGeom>
          <a:noFill/>
          <a:ln>
            <a:noFill/>
          </a:ln>
        </p:spPr>
        <p:txBody>
          <a:bodyPr spcFirstLastPara="1" wrap="square" lIns="91400" tIns="91400" rIns="91400" bIns="91400" anchor="t" anchorCtr="0">
            <a:normAutofit/>
          </a:bodyPr>
          <a:lstStyle/>
          <a:p>
            <a:pPr marL="0" lvl="0" indent="0" algn="l" rtl="0">
              <a:spcBef>
                <a:spcPts val="0"/>
              </a:spcBef>
              <a:spcAft>
                <a:spcPts val="0"/>
              </a:spcAft>
              <a:buClr>
                <a:schemeClr val="dk1"/>
              </a:buClr>
              <a:buSzPts val="2800"/>
              <a:buFont typeface="Arial"/>
              <a:buNone/>
            </a:pPr>
            <a:r>
              <a:rPr lang="en-US" b="1">
                <a:solidFill>
                  <a:srgbClr val="FF9B00"/>
                </a:solidFill>
                <a:latin typeface="Gilroy" pitchFamily="2" charset="77"/>
                <a:ea typeface="Helvetica Neue"/>
                <a:cs typeface="Helvetica Neue"/>
                <a:sym typeface="Helvetica Neue"/>
              </a:rPr>
              <a:t>Futuristic Production Process </a:t>
            </a:r>
            <a:endParaRPr b="1">
              <a:solidFill>
                <a:srgbClr val="FF9B00"/>
              </a:solidFill>
              <a:latin typeface="Gilroy" pitchFamily="2" charset="77"/>
              <a:ea typeface="Helvetica Neue"/>
              <a:cs typeface="Helvetica Neue"/>
              <a:sym typeface="Helvetica Neue"/>
            </a:endParaRPr>
          </a:p>
        </p:txBody>
      </p:sp>
      <p:sp>
        <p:nvSpPr>
          <p:cNvPr id="299" name="Google Shape;299;p20"/>
          <p:cNvSpPr txBox="1"/>
          <p:nvPr/>
        </p:nvSpPr>
        <p:spPr>
          <a:xfrm>
            <a:off x="325180" y="1469328"/>
            <a:ext cx="4742229" cy="3315512"/>
          </a:xfrm>
          <a:prstGeom prst="rect">
            <a:avLst/>
          </a:prstGeom>
          <a:noFill/>
          <a:ln>
            <a:noFill/>
          </a:ln>
        </p:spPr>
        <p:txBody>
          <a:bodyPr spcFirstLastPara="1" wrap="square" lIns="91400" tIns="91400" rIns="91400" bIns="91400" anchor="t" anchorCtr="0">
            <a:normAutofit/>
          </a:bodyPr>
          <a:lstStyle/>
          <a:p>
            <a:pPr marL="0" lvl="0" indent="0" algn="l" rtl="0">
              <a:lnSpc>
                <a:spcPct val="115000"/>
              </a:lnSpc>
              <a:spcBef>
                <a:spcPts val="0"/>
              </a:spcBef>
              <a:spcAft>
                <a:spcPts val="0"/>
              </a:spcAft>
              <a:buClr>
                <a:schemeClr val="dk1"/>
              </a:buClr>
              <a:buSzPts val="2800"/>
              <a:buFont typeface="Arial"/>
              <a:buNone/>
            </a:pPr>
            <a:r>
              <a:rPr lang="en-US" sz="1600" b="1" dirty="0" err="1">
                <a:solidFill>
                  <a:srgbClr val="FF9B00"/>
                </a:solidFill>
                <a:latin typeface="Gilroy" pitchFamily="2" charset="77"/>
                <a:ea typeface="Helvetica Neue"/>
                <a:cs typeface="Helvetica Neue"/>
                <a:sym typeface="Helvetica Neue"/>
              </a:rPr>
              <a:t>Metastick</a:t>
            </a:r>
            <a:r>
              <a:rPr lang="en-US" sz="1600" b="1" dirty="0">
                <a:solidFill>
                  <a:srgbClr val="FF9B00"/>
                </a:solidFill>
                <a:latin typeface="Gilroy" pitchFamily="2" charset="77"/>
                <a:ea typeface="Helvetica Neue"/>
                <a:cs typeface="Helvetica Neue"/>
                <a:sym typeface="Helvetica Neue"/>
              </a:rPr>
              <a:t> is manufactured in TCI Co., Ltd.'s unique, high-tech manufacturing facility with minimal carbon footprint</a:t>
            </a:r>
            <a:endParaRPr sz="1600" b="1" dirty="0">
              <a:solidFill>
                <a:srgbClr val="FF9B00"/>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FF9B00"/>
              </a:buClr>
              <a:buSzPts val="1600"/>
              <a:buFont typeface="Arial"/>
              <a:buNone/>
            </a:pPr>
            <a:endParaRPr sz="1600" b="1" dirty="0">
              <a:solidFill>
                <a:srgbClr val="FF9B00"/>
              </a:solidFill>
              <a:latin typeface="Gilroy" pitchFamily="2" charset="77"/>
            </a:endParaRPr>
          </a:p>
          <a:p>
            <a:pPr marL="457200" lvl="0" indent="-330200" algn="l" rtl="0">
              <a:lnSpc>
                <a:spcPct val="115000"/>
              </a:lnSpc>
              <a:spcBef>
                <a:spcPts val="0"/>
              </a:spcBef>
              <a:spcAft>
                <a:spcPts val="0"/>
              </a:spcAft>
              <a:buClr>
                <a:schemeClr val="dk1"/>
              </a:buClr>
              <a:buSzPts val="1600"/>
              <a:buFont typeface="Helvetica Neue"/>
              <a:buChar char="•"/>
            </a:pPr>
            <a:r>
              <a:rPr lang="en-US" sz="1600" dirty="0">
                <a:solidFill>
                  <a:schemeClr val="dk1"/>
                </a:solidFill>
                <a:latin typeface="Gilroy" pitchFamily="2" charset="77"/>
                <a:ea typeface="Helvetica Neue"/>
                <a:cs typeface="Helvetica Neue"/>
                <a:sym typeface="Helvetica Neue"/>
              </a:rPr>
              <a:t>Next-generation technology park</a:t>
            </a:r>
            <a:endParaRPr sz="1600" dirty="0">
              <a:solidFill>
                <a:schemeClr val="dk1"/>
              </a:solidFill>
              <a:latin typeface="Gilroy" pitchFamily="2" charset="77"/>
              <a:ea typeface="Helvetica Neue"/>
              <a:cs typeface="Helvetica Neue"/>
              <a:sym typeface="Helvetica Neue"/>
            </a:endParaRPr>
          </a:p>
          <a:p>
            <a:pPr marL="457200" lvl="0" indent="-330200" algn="l" rtl="0">
              <a:lnSpc>
                <a:spcPct val="115000"/>
              </a:lnSpc>
              <a:spcBef>
                <a:spcPts val="0"/>
              </a:spcBef>
              <a:spcAft>
                <a:spcPts val="0"/>
              </a:spcAft>
              <a:buClr>
                <a:schemeClr val="dk1"/>
              </a:buClr>
              <a:buSzPts val="1600"/>
              <a:buFont typeface="Helvetica Neue"/>
              <a:buChar char="•"/>
            </a:pPr>
            <a:r>
              <a:rPr lang="en-US" sz="1600" dirty="0">
                <a:solidFill>
                  <a:schemeClr val="dk1"/>
                </a:solidFill>
                <a:latin typeface="Gilroy" pitchFamily="2" charset="77"/>
                <a:ea typeface="Helvetica Neue"/>
                <a:cs typeface="Helvetica Neue"/>
                <a:sym typeface="Helvetica Neue"/>
              </a:rPr>
              <a:t>Innovative developments</a:t>
            </a:r>
            <a:endParaRPr sz="1600" dirty="0">
              <a:solidFill>
                <a:schemeClr val="dk1"/>
              </a:solidFill>
              <a:latin typeface="Gilroy" pitchFamily="2" charset="77"/>
              <a:ea typeface="Helvetica Neue"/>
              <a:cs typeface="Helvetica Neue"/>
              <a:sym typeface="Helvetica Neue"/>
            </a:endParaRPr>
          </a:p>
          <a:p>
            <a:pPr marL="457200" lvl="0" indent="-330200" algn="l" rtl="0">
              <a:lnSpc>
                <a:spcPct val="115000"/>
              </a:lnSpc>
              <a:spcBef>
                <a:spcPts val="0"/>
              </a:spcBef>
              <a:spcAft>
                <a:spcPts val="0"/>
              </a:spcAft>
              <a:buClr>
                <a:schemeClr val="dk1"/>
              </a:buClr>
              <a:buSzPts val="1600"/>
              <a:buFont typeface="Helvetica Neue"/>
              <a:buChar char="•"/>
            </a:pPr>
            <a:r>
              <a:rPr lang="en-US" sz="1600" dirty="0">
                <a:solidFill>
                  <a:schemeClr val="dk1"/>
                </a:solidFill>
                <a:latin typeface="Gilroy" pitchFamily="2" charset="77"/>
                <a:ea typeface="Helvetica Neue"/>
                <a:cs typeface="Helvetica Neue"/>
                <a:sym typeface="Helvetica Neue"/>
              </a:rPr>
              <a:t>Energy-efficient, environmentally friendly production process</a:t>
            </a:r>
            <a:endParaRPr dirty="0">
              <a:latin typeface="Gilroy" pitchFamily="2" charset="77"/>
            </a:endParaRPr>
          </a:p>
        </p:txBody>
      </p:sp>
      <p:pic>
        <p:nvPicPr>
          <p:cNvPr id="300" name="Google Shape;300;p20" descr="Image"/>
          <p:cNvPicPr preferRelativeResize="0"/>
          <p:nvPr/>
        </p:nvPicPr>
        <p:blipFill rotWithShape="1">
          <a:blip r:embed="rId3">
            <a:alphaModFix/>
          </a:blip>
          <a:srcRect/>
          <a:stretch/>
        </p:blipFill>
        <p:spPr>
          <a:xfrm>
            <a:off x="8013700" y="4782532"/>
            <a:ext cx="812800" cy="203780"/>
          </a:xfrm>
          <a:prstGeom prst="rect">
            <a:avLst/>
          </a:prstGeom>
          <a:noFill/>
          <a:ln>
            <a:noFill/>
          </a:ln>
        </p:spPr>
      </p:pic>
      <p:pic>
        <p:nvPicPr>
          <p:cNvPr id="301" name="Google Shape;301;p20" descr="Image"/>
          <p:cNvPicPr preferRelativeResize="0"/>
          <p:nvPr/>
        </p:nvPicPr>
        <p:blipFill rotWithShape="1">
          <a:blip r:embed="rId3">
            <a:alphaModFix/>
          </a:blip>
          <a:srcRect/>
          <a:stretch/>
        </p:blipFill>
        <p:spPr>
          <a:xfrm>
            <a:off x="8013700" y="4782532"/>
            <a:ext cx="812800" cy="203780"/>
          </a:xfrm>
          <a:prstGeom prst="rect">
            <a:avLst/>
          </a:prstGeom>
          <a:noFill/>
          <a:ln>
            <a:noFill/>
          </a:ln>
        </p:spPr>
      </p:pic>
      <p:pic>
        <p:nvPicPr>
          <p:cNvPr id="302" name="Google Shape;302;p20" descr="image.png"/>
          <p:cNvPicPr preferRelativeResize="0"/>
          <p:nvPr/>
        </p:nvPicPr>
        <p:blipFill rotWithShape="1">
          <a:blip r:embed="rId4">
            <a:alphaModFix/>
          </a:blip>
          <a:srcRect l="27798" t="510" r="27797" b="510"/>
          <a:stretch/>
        </p:blipFill>
        <p:spPr>
          <a:xfrm>
            <a:off x="5457808" y="-8215"/>
            <a:ext cx="3808436" cy="5159909"/>
          </a:xfrm>
          <a:prstGeom prst="rect">
            <a:avLst/>
          </a:prstGeom>
          <a:noFill/>
          <a:ln>
            <a:noFill/>
          </a:ln>
        </p:spPr>
      </p:pic>
      <p:pic>
        <p:nvPicPr>
          <p:cNvPr id="303" name="Google Shape;303;p20" descr="image3.png"/>
          <p:cNvPicPr preferRelativeResize="0"/>
          <p:nvPr/>
        </p:nvPicPr>
        <p:blipFill rotWithShape="1">
          <a:blip r:embed="rId3">
            <a:alphaModFix/>
          </a:blip>
          <a:srcRect/>
          <a:stretch/>
        </p:blipFill>
        <p:spPr>
          <a:xfrm>
            <a:off x="8013700" y="4782532"/>
            <a:ext cx="812800" cy="20377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2"/>
          <p:cNvSpPr txBox="1"/>
          <p:nvPr/>
        </p:nvSpPr>
        <p:spPr>
          <a:xfrm>
            <a:off x="419100" y="4605115"/>
            <a:ext cx="2712617" cy="952566"/>
          </a:xfrm>
          <a:prstGeom prst="rect">
            <a:avLst/>
          </a:prstGeom>
          <a:noFill/>
          <a:ln>
            <a:noFill/>
          </a:ln>
        </p:spPr>
        <p:txBody>
          <a:bodyPr spcFirstLastPara="1" wrap="square" lIns="91400" tIns="91400" rIns="91400" bIns="91400" anchor="t" anchorCtr="0">
            <a:noAutofit/>
          </a:bodyPr>
          <a:lstStyle/>
          <a:p>
            <a:pPr marL="0" marR="0" lvl="0" indent="0" algn="l" rtl="0">
              <a:lnSpc>
                <a:spcPct val="115000"/>
              </a:lnSpc>
              <a:spcBef>
                <a:spcPts val="0"/>
              </a:spcBef>
              <a:spcAft>
                <a:spcPts val="0"/>
              </a:spcAft>
              <a:buClr>
                <a:srgbClr val="000000"/>
              </a:buClr>
              <a:buSzPts val="1000"/>
              <a:buFont typeface="Helvetica Neue"/>
              <a:buNone/>
            </a:pPr>
            <a:r>
              <a:rPr lang="en-US" sz="600" b="0" i="0" u="none" strike="noStrike" cap="none">
                <a:solidFill>
                  <a:srgbClr val="000000"/>
                </a:solidFill>
                <a:latin typeface="Gilroy" pitchFamily="2" charset="77"/>
                <a:ea typeface="Helvetica Neue"/>
                <a:cs typeface="Helvetica Neue"/>
                <a:sym typeface="Helvetica Neue"/>
              </a:rPr>
              <a:t>*</a:t>
            </a:r>
            <a:r>
              <a:rPr lang="en-US" sz="600" b="0" i="0" u="sng" strike="noStrike" cap="none">
                <a:solidFill>
                  <a:srgbClr val="3B3BF8"/>
                </a:solidFill>
                <a:latin typeface="Gilroy" pitchFamily="2" charset="77"/>
                <a:ea typeface="Helvetica Neue"/>
                <a:cs typeface="Helvetica Neue"/>
                <a:sym typeface="Helvetica Neue"/>
              </a:rPr>
              <a:t>https://www.ncbi.nlm.nih.gov/pmc/articles/PMC1981305/pdf/brmedj03234-0035.pdf </a:t>
            </a:r>
            <a:endParaRPr sz="600" b="0" i="0" u="none" strike="noStrike" cap="none">
              <a:solidFill>
                <a:srgbClr val="3B3BF8"/>
              </a:solidFill>
              <a:latin typeface="Gilroy" pitchFamily="2" charset="77"/>
              <a:sym typeface="Arial"/>
            </a:endParaRPr>
          </a:p>
          <a:p>
            <a:pPr marL="0" marR="0" lvl="0" indent="0" algn="l" rtl="0">
              <a:lnSpc>
                <a:spcPct val="115000"/>
              </a:lnSpc>
              <a:spcBef>
                <a:spcPts val="0"/>
              </a:spcBef>
              <a:spcAft>
                <a:spcPts val="0"/>
              </a:spcAft>
              <a:buClr>
                <a:srgbClr val="000000"/>
              </a:buClr>
              <a:buSzPts val="1000"/>
              <a:buFont typeface="Helvetica Neue"/>
              <a:buNone/>
            </a:pPr>
            <a:r>
              <a:rPr lang="en-US" sz="600" b="0" i="0" u="none" strike="noStrike" cap="none">
                <a:solidFill>
                  <a:srgbClr val="000000"/>
                </a:solidFill>
                <a:latin typeface="Gilroy" pitchFamily="2" charset="77"/>
                <a:ea typeface="Helvetica Neue"/>
                <a:cs typeface="Helvetica Neue"/>
                <a:sym typeface="Helvetica Neue"/>
              </a:rPr>
              <a:t>**</a:t>
            </a:r>
            <a:r>
              <a:rPr lang="en-US" sz="600" b="0" i="0" u="sng" strike="noStrike" cap="none">
                <a:solidFill>
                  <a:srgbClr val="18A1AC"/>
                </a:solidFill>
                <a:latin typeface="Gilroy" pitchFamily="2" charset="77"/>
                <a:ea typeface="Helvetica Neue"/>
                <a:cs typeface="Helvetica Neue"/>
                <a:sym typeface="Helvetica Neue"/>
                <a:hlinkClick r:id="rId3">
                  <a:extLst>
                    <a:ext uri="{A12FA001-AC4F-418D-AE19-62706E023703}">
                      <ahyp:hlinkClr xmlns:ahyp="http://schemas.microsoft.com/office/drawing/2018/hyperlinkcolor" val="tx"/>
                    </a:ext>
                  </a:extLst>
                </a:hlinkClick>
              </a:rPr>
              <a:t>https://www.cell.com/cell/fulltext/S0092-8674(15)00248-2</a:t>
            </a:r>
            <a:r>
              <a:rPr lang="en-US" sz="600" b="0" i="0" u="none" strike="noStrike" cap="none">
                <a:solidFill>
                  <a:srgbClr val="18A1AC"/>
                </a:solidFill>
                <a:latin typeface="Gilroy" pitchFamily="2" charset="77"/>
                <a:ea typeface="Helvetica Neue"/>
                <a:cs typeface="Helvetica Neue"/>
                <a:sym typeface="Helvetica Neue"/>
              </a:rPr>
              <a:t> </a:t>
            </a:r>
            <a:endParaRPr sz="1000">
              <a:latin typeface="Gilroy" pitchFamily="2" charset="77"/>
            </a:endParaRPr>
          </a:p>
        </p:txBody>
      </p:sp>
      <p:sp>
        <p:nvSpPr>
          <p:cNvPr id="39" name="Google Shape;39;p2"/>
          <p:cNvSpPr txBox="1"/>
          <p:nvPr/>
        </p:nvSpPr>
        <p:spPr>
          <a:xfrm>
            <a:off x="988037" y="2934726"/>
            <a:ext cx="3182722" cy="1168773"/>
          </a:xfrm>
          <a:prstGeom prst="rect">
            <a:avLst/>
          </a:prstGeom>
          <a:noFill/>
          <a:ln>
            <a:noFill/>
          </a:ln>
        </p:spPr>
        <p:txBody>
          <a:bodyPr spcFirstLastPara="1" wrap="square" lIns="91400" tIns="91400" rIns="91400" bIns="91400" anchor="t" anchorCtr="0">
            <a:normAutofit/>
          </a:bodyPr>
          <a:lstStyle/>
          <a:p>
            <a:pPr marL="0" lvl="0" indent="0" algn="l" rtl="0">
              <a:lnSpc>
                <a:spcPct val="115000"/>
              </a:lnSpc>
              <a:spcBef>
                <a:spcPts val="0"/>
              </a:spcBef>
              <a:spcAft>
                <a:spcPts val="0"/>
              </a:spcAft>
              <a:buClr>
                <a:schemeClr val="dk1"/>
              </a:buClr>
              <a:buSzPts val="5200"/>
              <a:buFont typeface="Arial"/>
              <a:buNone/>
            </a:pPr>
            <a:r>
              <a:rPr lang="en-US" sz="1200" b="1" dirty="0">
                <a:solidFill>
                  <a:schemeClr val="dk1"/>
                </a:solidFill>
                <a:latin typeface="Gilroy" pitchFamily="2" charset="77"/>
                <a:ea typeface="Helvetica Neue"/>
                <a:cs typeface="Helvetica Neue"/>
                <a:sym typeface="Helvetica Neue"/>
              </a:rPr>
              <a:t>It influences your mood </a:t>
            </a:r>
            <a:r>
              <a:rPr lang="en-US" sz="1200" dirty="0">
                <a:solidFill>
                  <a:schemeClr val="dk1"/>
                </a:solidFill>
                <a:latin typeface="Gilroy" pitchFamily="2" charset="77"/>
                <a:ea typeface="Helvetica Neue"/>
                <a:cs typeface="Helvetica Neue"/>
                <a:sym typeface="Helvetica Neue"/>
              </a:rPr>
              <a:t>(90% of 5-HTP, one of the building blocks or precursors for serotonin, the happiness hormone, is produced in the gut**)</a:t>
            </a:r>
            <a:endParaRPr sz="1288" dirty="0">
              <a:solidFill>
                <a:srgbClr val="262626"/>
              </a:solidFill>
              <a:latin typeface="Gilroy" pitchFamily="2" charset="77"/>
            </a:endParaRPr>
          </a:p>
        </p:txBody>
      </p:sp>
      <p:sp>
        <p:nvSpPr>
          <p:cNvPr id="40" name="Google Shape;40;p2"/>
          <p:cNvSpPr txBox="1"/>
          <p:nvPr/>
        </p:nvSpPr>
        <p:spPr>
          <a:xfrm>
            <a:off x="310844" y="319122"/>
            <a:ext cx="7366666" cy="1489341"/>
          </a:xfrm>
          <a:prstGeom prst="rect">
            <a:avLst/>
          </a:prstGeom>
          <a:noFill/>
          <a:ln>
            <a:noFill/>
          </a:ln>
        </p:spPr>
        <p:txBody>
          <a:bodyPr spcFirstLastPara="1" wrap="square" lIns="91400" tIns="91400" rIns="91400" bIns="91400" anchor="t" anchorCtr="0">
            <a:normAutofit/>
          </a:bodyPr>
          <a:lstStyle/>
          <a:p>
            <a:pPr marL="0" lvl="0" indent="0" algn="l" rtl="0">
              <a:spcBef>
                <a:spcPts val="0"/>
              </a:spcBef>
              <a:spcAft>
                <a:spcPts val="0"/>
              </a:spcAft>
              <a:buClr>
                <a:schemeClr val="dk1"/>
              </a:buClr>
              <a:buSzPts val="2800"/>
              <a:buFont typeface="Arial"/>
              <a:buNone/>
            </a:pPr>
            <a:r>
              <a:rPr lang="en-US" sz="2800" b="1">
                <a:solidFill>
                  <a:srgbClr val="FF9B00"/>
                </a:solidFill>
                <a:latin typeface="Gilroy" pitchFamily="2" charset="77"/>
                <a:ea typeface="Helvetica Neue"/>
                <a:cs typeface="Helvetica Neue"/>
                <a:sym typeface="Helvetica Neue"/>
              </a:rPr>
              <a:t>Our well-being, as well as our body functions, depend on our intestinal health. What else do we know about it?</a:t>
            </a:r>
            <a:endParaRPr sz="2800" b="1">
              <a:solidFill>
                <a:srgbClr val="FF9B00"/>
              </a:solidFill>
              <a:latin typeface="Gilroy" pitchFamily="2" charset="77"/>
              <a:ea typeface="Helvetica Neue"/>
              <a:cs typeface="Helvetica Neue"/>
              <a:sym typeface="Helvetica Neue"/>
            </a:endParaRPr>
          </a:p>
        </p:txBody>
      </p:sp>
      <p:sp>
        <p:nvSpPr>
          <p:cNvPr id="41" name="Google Shape;41;p2"/>
          <p:cNvSpPr txBox="1"/>
          <p:nvPr/>
        </p:nvSpPr>
        <p:spPr>
          <a:xfrm>
            <a:off x="5176786" y="2001411"/>
            <a:ext cx="3407400" cy="952500"/>
          </a:xfrm>
          <a:prstGeom prst="rect">
            <a:avLst/>
          </a:prstGeom>
          <a:noFill/>
          <a:ln>
            <a:noFill/>
          </a:ln>
        </p:spPr>
        <p:txBody>
          <a:bodyPr spcFirstLastPara="1" wrap="square" lIns="91400" tIns="91400" rIns="91400" bIns="91400" anchor="t" anchorCtr="0">
            <a:normAutofit/>
          </a:bodyPr>
          <a:lstStyle/>
          <a:p>
            <a:pPr marL="0" lvl="0" indent="0" algn="l" rtl="0">
              <a:lnSpc>
                <a:spcPct val="115000"/>
              </a:lnSpc>
              <a:spcBef>
                <a:spcPts val="0"/>
              </a:spcBef>
              <a:spcAft>
                <a:spcPts val="0"/>
              </a:spcAft>
              <a:buClr>
                <a:schemeClr val="dk1"/>
              </a:buClr>
              <a:buSzPts val="5200"/>
              <a:buFont typeface="Arial"/>
              <a:buNone/>
            </a:pPr>
            <a:r>
              <a:rPr lang="en-US" sz="1200" b="1">
                <a:solidFill>
                  <a:schemeClr val="dk1"/>
                </a:solidFill>
                <a:latin typeface="Gilroy" pitchFamily="2" charset="77"/>
                <a:ea typeface="Helvetica Neue"/>
                <a:cs typeface="Helvetica Neue"/>
                <a:sym typeface="Helvetica Neue"/>
              </a:rPr>
              <a:t>It supports your immunity </a:t>
            </a:r>
            <a:r>
              <a:rPr lang="en-US" sz="1200">
                <a:solidFill>
                  <a:schemeClr val="dk1"/>
                </a:solidFill>
                <a:latin typeface="Gilroy" pitchFamily="2" charset="77"/>
                <a:ea typeface="Helvetica Neue"/>
                <a:cs typeface="Helvetica Neue"/>
                <a:sym typeface="Helvetica Neue"/>
              </a:rPr>
              <a:t>(70% of immune cells are found in the gut.***)</a:t>
            </a:r>
            <a:endParaRPr>
              <a:solidFill>
                <a:srgbClr val="262626"/>
              </a:solidFill>
              <a:latin typeface="Gilroy" pitchFamily="2" charset="77"/>
            </a:endParaRPr>
          </a:p>
        </p:txBody>
      </p:sp>
      <p:pic>
        <p:nvPicPr>
          <p:cNvPr id="42" name="Google Shape;42;p2" descr="Image"/>
          <p:cNvPicPr preferRelativeResize="0"/>
          <p:nvPr/>
        </p:nvPicPr>
        <p:blipFill rotWithShape="1">
          <a:blip r:embed="rId4">
            <a:alphaModFix/>
          </a:blip>
          <a:srcRect/>
          <a:stretch/>
        </p:blipFill>
        <p:spPr>
          <a:xfrm>
            <a:off x="8013700" y="4782532"/>
            <a:ext cx="812800" cy="203780"/>
          </a:xfrm>
          <a:prstGeom prst="rect">
            <a:avLst/>
          </a:prstGeom>
          <a:noFill/>
          <a:ln>
            <a:noFill/>
          </a:ln>
        </p:spPr>
      </p:pic>
      <p:sp>
        <p:nvSpPr>
          <p:cNvPr id="43" name="Google Shape;43;p2"/>
          <p:cNvSpPr txBox="1"/>
          <p:nvPr/>
        </p:nvSpPr>
        <p:spPr>
          <a:xfrm>
            <a:off x="5176786" y="2932361"/>
            <a:ext cx="3311810" cy="1019922"/>
          </a:xfrm>
          <a:prstGeom prst="rect">
            <a:avLst/>
          </a:prstGeom>
          <a:noFill/>
          <a:ln>
            <a:noFill/>
          </a:ln>
        </p:spPr>
        <p:txBody>
          <a:bodyPr spcFirstLastPara="1" wrap="square" lIns="91400" tIns="91400" rIns="91400" bIns="91400" anchor="t" anchorCtr="0">
            <a:normAutofit/>
          </a:bodyPr>
          <a:lstStyle/>
          <a:p>
            <a:pPr marL="0" lvl="0" indent="0" algn="l" rtl="0">
              <a:lnSpc>
                <a:spcPct val="115000"/>
              </a:lnSpc>
              <a:spcBef>
                <a:spcPts val="0"/>
              </a:spcBef>
              <a:spcAft>
                <a:spcPts val="0"/>
              </a:spcAft>
              <a:buClr>
                <a:schemeClr val="dk1"/>
              </a:buClr>
              <a:buSzPts val="5200"/>
              <a:buFont typeface="Arial"/>
              <a:buNone/>
            </a:pPr>
            <a:r>
              <a:rPr lang="en-US" sz="1200" b="1">
                <a:solidFill>
                  <a:schemeClr val="dk1"/>
                </a:solidFill>
                <a:latin typeface="Gilroy" pitchFamily="2" charset="77"/>
                <a:ea typeface="Helvetica Neue"/>
                <a:cs typeface="Helvetica Neue"/>
                <a:sym typeface="Helvetica Neue"/>
              </a:rPr>
              <a:t>It contains most of the </a:t>
            </a:r>
            <a:r>
              <a:rPr lang="en-US" sz="1200">
                <a:solidFill>
                  <a:schemeClr val="dk1"/>
                </a:solidFill>
                <a:latin typeface="Gilroy" pitchFamily="2" charset="77"/>
                <a:ea typeface="Helvetica Neue"/>
                <a:cs typeface="Helvetica Neue"/>
                <a:sym typeface="Helvetica Neue"/>
              </a:rPr>
              <a:t>body's</a:t>
            </a:r>
            <a:r>
              <a:rPr lang="en-US" sz="1200" b="1">
                <a:solidFill>
                  <a:schemeClr val="dk1"/>
                </a:solidFill>
                <a:latin typeface="Gilroy" pitchFamily="2" charset="77"/>
                <a:ea typeface="Helvetica Neue"/>
                <a:cs typeface="Helvetica Neue"/>
                <a:sym typeface="Helvetica Neue"/>
              </a:rPr>
              <a:t> microflora </a:t>
            </a:r>
            <a:br>
              <a:rPr lang="en-US" sz="1200">
                <a:solidFill>
                  <a:schemeClr val="dk1"/>
                </a:solidFill>
                <a:latin typeface="Gilroy" pitchFamily="2" charset="77"/>
                <a:ea typeface="Helvetica Neue"/>
                <a:cs typeface="Helvetica Neue"/>
                <a:sym typeface="Helvetica Neue"/>
              </a:rPr>
            </a:br>
            <a:r>
              <a:rPr lang="en-US" sz="1200">
                <a:solidFill>
                  <a:schemeClr val="dk1"/>
                </a:solidFill>
                <a:latin typeface="Gilroy" pitchFamily="2" charset="77"/>
                <a:ea typeface="Helvetica Neue"/>
                <a:cs typeface="Helvetica Neue"/>
                <a:sym typeface="Helvetica Neue"/>
              </a:rPr>
              <a:t>(0.3% of body weight***)</a:t>
            </a:r>
            <a:endParaRPr>
              <a:latin typeface="Gilroy" pitchFamily="2" charset="77"/>
            </a:endParaRPr>
          </a:p>
        </p:txBody>
      </p:sp>
      <p:pic>
        <p:nvPicPr>
          <p:cNvPr id="44" name="Google Shape;44;p2" descr="image10.png"/>
          <p:cNvPicPr preferRelativeResize="0"/>
          <p:nvPr/>
        </p:nvPicPr>
        <p:blipFill rotWithShape="1">
          <a:blip r:embed="rId5">
            <a:alphaModFix/>
          </a:blip>
          <a:srcRect/>
          <a:stretch/>
        </p:blipFill>
        <p:spPr>
          <a:xfrm>
            <a:off x="8013700" y="4782446"/>
            <a:ext cx="812800" cy="203778"/>
          </a:xfrm>
          <a:prstGeom prst="rect">
            <a:avLst/>
          </a:prstGeom>
          <a:noFill/>
          <a:ln>
            <a:noFill/>
          </a:ln>
        </p:spPr>
      </p:pic>
      <p:grpSp>
        <p:nvGrpSpPr>
          <p:cNvPr id="45" name="Google Shape;45;p2"/>
          <p:cNvGrpSpPr/>
          <p:nvPr/>
        </p:nvGrpSpPr>
        <p:grpSpPr>
          <a:xfrm>
            <a:off x="419100" y="1974991"/>
            <a:ext cx="518856" cy="518856"/>
            <a:chOff x="0" y="0"/>
            <a:chExt cx="518854" cy="518854"/>
          </a:xfrm>
        </p:grpSpPr>
        <p:sp>
          <p:nvSpPr>
            <p:cNvPr id="46" name="Google Shape;46;p2"/>
            <p:cNvSpPr/>
            <p:nvPr/>
          </p:nvSpPr>
          <p:spPr>
            <a:xfrm>
              <a:off x="0" y="0"/>
              <a:ext cx="518854" cy="518854"/>
            </a:xfrm>
            <a:prstGeom prst="ellipse">
              <a:avLst/>
            </a:prstGeom>
            <a:noFill/>
            <a:ln w="15225" cap="flat" cmpd="sng">
              <a:solidFill>
                <a:srgbClr val="F1A03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pic>
          <p:nvPicPr>
            <p:cNvPr id="47" name="Google Shape;47;p2" descr="noun_gut_3772784 1.png"/>
            <p:cNvPicPr preferRelativeResize="0"/>
            <p:nvPr/>
          </p:nvPicPr>
          <p:blipFill rotWithShape="1">
            <a:blip r:embed="rId6">
              <a:alphaModFix/>
            </a:blip>
            <a:srcRect/>
            <a:stretch/>
          </p:blipFill>
          <p:spPr>
            <a:xfrm>
              <a:off x="91518" y="30826"/>
              <a:ext cx="320645" cy="457201"/>
            </a:xfrm>
            <a:prstGeom prst="rect">
              <a:avLst/>
            </a:prstGeom>
            <a:noFill/>
            <a:ln>
              <a:noFill/>
            </a:ln>
          </p:spPr>
        </p:pic>
      </p:grpSp>
      <p:grpSp>
        <p:nvGrpSpPr>
          <p:cNvPr id="48" name="Google Shape;48;p2"/>
          <p:cNvGrpSpPr/>
          <p:nvPr/>
        </p:nvGrpSpPr>
        <p:grpSpPr>
          <a:xfrm>
            <a:off x="4617975" y="3003830"/>
            <a:ext cx="518856" cy="518856"/>
            <a:chOff x="0" y="0"/>
            <a:chExt cx="518854" cy="518854"/>
          </a:xfrm>
        </p:grpSpPr>
        <p:sp>
          <p:nvSpPr>
            <p:cNvPr id="49" name="Google Shape;49;p2"/>
            <p:cNvSpPr/>
            <p:nvPr/>
          </p:nvSpPr>
          <p:spPr>
            <a:xfrm>
              <a:off x="0" y="0"/>
              <a:ext cx="518854" cy="518854"/>
            </a:xfrm>
            <a:prstGeom prst="ellipse">
              <a:avLst/>
            </a:prstGeom>
            <a:noFill/>
            <a:ln w="15225" cap="flat" cmpd="sng">
              <a:solidFill>
                <a:srgbClr val="F1A03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pic>
          <p:nvPicPr>
            <p:cNvPr id="50" name="Google Shape;50;p2" descr="bacteria 1.png"/>
            <p:cNvPicPr preferRelativeResize="0"/>
            <p:nvPr/>
          </p:nvPicPr>
          <p:blipFill rotWithShape="1">
            <a:blip r:embed="rId7">
              <a:alphaModFix/>
            </a:blip>
            <a:srcRect/>
            <a:stretch/>
          </p:blipFill>
          <p:spPr>
            <a:xfrm>
              <a:off x="94327" y="81626"/>
              <a:ext cx="355601" cy="355601"/>
            </a:xfrm>
            <a:prstGeom prst="rect">
              <a:avLst/>
            </a:prstGeom>
            <a:noFill/>
            <a:ln>
              <a:noFill/>
            </a:ln>
          </p:spPr>
        </p:pic>
      </p:grpSp>
      <p:grpSp>
        <p:nvGrpSpPr>
          <p:cNvPr id="51" name="Google Shape;51;p2"/>
          <p:cNvGrpSpPr/>
          <p:nvPr/>
        </p:nvGrpSpPr>
        <p:grpSpPr>
          <a:xfrm>
            <a:off x="4617975" y="1974991"/>
            <a:ext cx="518856" cy="518856"/>
            <a:chOff x="0" y="0"/>
            <a:chExt cx="518854" cy="518854"/>
          </a:xfrm>
        </p:grpSpPr>
        <p:sp>
          <p:nvSpPr>
            <p:cNvPr id="52" name="Google Shape;52;p2"/>
            <p:cNvSpPr/>
            <p:nvPr/>
          </p:nvSpPr>
          <p:spPr>
            <a:xfrm>
              <a:off x="0" y="0"/>
              <a:ext cx="518854" cy="518854"/>
            </a:xfrm>
            <a:prstGeom prst="ellipse">
              <a:avLst/>
            </a:prstGeom>
            <a:noFill/>
            <a:ln w="15225" cap="flat" cmpd="sng">
              <a:solidFill>
                <a:srgbClr val="F1A03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pic>
          <p:nvPicPr>
            <p:cNvPr id="53" name="Google Shape;53;p2" descr="shield 1.png"/>
            <p:cNvPicPr preferRelativeResize="0"/>
            <p:nvPr/>
          </p:nvPicPr>
          <p:blipFill rotWithShape="1">
            <a:blip r:embed="rId8">
              <a:alphaModFix/>
            </a:blip>
            <a:srcRect/>
            <a:stretch/>
          </p:blipFill>
          <p:spPr>
            <a:xfrm>
              <a:off x="94327" y="94326"/>
              <a:ext cx="342901" cy="342901"/>
            </a:xfrm>
            <a:prstGeom prst="rect">
              <a:avLst/>
            </a:prstGeom>
            <a:noFill/>
            <a:ln>
              <a:noFill/>
            </a:ln>
          </p:spPr>
        </p:pic>
      </p:grpSp>
      <p:grpSp>
        <p:nvGrpSpPr>
          <p:cNvPr id="54" name="Google Shape;54;p2"/>
          <p:cNvGrpSpPr/>
          <p:nvPr/>
        </p:nvGrpSpPr>
        <p:grpSpPr>
          <a:xfrm>
            <a:off x="419100" y="3003830"/>
            <a:ext cx="518856" cy="518856"/>
            <a:chOff x="0" y="0"/>
            <a:chExt cx="518854" cy="518854"/>
          </a:xfrm>
        </p:grpSpPr>
        <p:sp>
          <p:nvSpPr>
            <p:cNvPr id="55" name="Google Shape;55;p2"/>
            <p:cNvSpPr/>
            <p:nvPr/>
          </p:nvSpPr>
          <p:spPr>
            <a:xfrm>
              <a:off x="0" y="0"/>
              <a:ext cx="518854" cy="518854"/>
            </a:xfrm>
            <a:prstGeom prst="ellipse">
              <a:avLst/>
            </a:prstGeom>
            <a:noFill/>
            <a:ln w="15225" cap="flat" cmpd="sng">
              <a:solidFill>
                <a:srgbClr val="F1A03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pic>
          <p:nvPicPr>
            <p:cNvPr id="56" name="Google Shape;56;p2" descr="stressed 1.png"/>
            <p:cNvPicPr preferRelativeResize="0"/>
            <p:nvPr/>
          </p:nvPicPr>
          <p:blipFill rotWithShape="1">
            <a:blip r:embed="rId9">
              <a:alphaModFix/>
            </a:blip>
            <a:srcRect/>
            <a:stretch/>
          </p:blipFill>
          <p:spPr>
            <a:xfrm>
              <a:off x="94326" y="94326"/>
              <a:ext cx="355601" cy="355601"/>
            </a:xfrm>
            <a:prstGeom prst="rect">
              <a:avLst/>
            </a:prstGeom>
            <a:noFill/>
            <a:ln>
              <a:noFill/>
            </a:ln>
          </p:spPr>
        </p:pic>
      </p:grpSp>
      <p:sp>
        <p:nvSpPr>
          <p:cNvPr id="57" name="Google Shape;57;p2"/>
          <p:cNvSpPr txBox="1"/>
          <p:nvPr/>
        </p:nvSpPr>
        <p:spPr>
          <a:xfrm>
            <a:off x="988037" y="1893301"/>
            <a:ext cx="3182722" cy="1168773"/>
          </a:xfrm>
          <a:prstGeom prst="rect">
            <a:avLst/>
          </a:prstGeom>
          <a:noFill/>
          <a:ln>
            <a:noFill/>
          </a:ln>
        </p:spPr>
        <p:txBody>
          <a:bodyPr spcFirstLastPara="1" wrap="square" lIns="91400" tIns="91400" rIns="91400" bIns="91400" anchor="t" anchorCtr="0">
            <a:normAutofit/>
          </a:bodyPr>
          <a:lstStyle/>
          <a:p>
            <a:pPr marL="0" marR="0" lvl="0" indent="0" algn="l" rtl="0">
              <a:lnSpc>
                <a:spcPct val="115000"/>
              </a:lnSpc>
              <a:spcBef>
                <a:spcPts val="0"/>
              </a:spcBef>
              <a:spcAft>
                <a:spcPts val="0"/>
              </a:spcAft>
              <a:buClr>
                <a:schemeClr val="dk1"/>
              </a:buClr>
              <a:buSzPts val="5200"/>
              <a:buFont typeface="Arial"/>
              <a:buNone/>
            </a:pPr>
            <a:r>
              <a:rPr lang="en-US" sz="1200" b="1">
                <a:solidFill>
                  <a:schemeClr val="dk1"/>
                </a:solidFill>
                <a:latin typeface="Gilroy" pitchFamily="2" charset="77"/>
                <a:ea typeface="Helvetica Neue"/>
                <a:cs typeface="Helvetica Neue"/>
                <a:sym typeface="Helvetica Neue"/>
              </a:rPr>
              <a:t>It is the largest organ by mass</a:t>
            </a:r>
            <a:r>
              <a:rPr lang="en-US">
                <a:solidFill>
                  <a:srgbClr val="262626"/>
                </a:solidFill>
                <a:latin typeface="Gilroy" pitchFamily="2" charset="77"/>
              </a:rPr>
              <a:t> </a:t>
            </a:r>
            <a:r>
              <a:rPr lang="en-US" sz="1200">
                <a:solidFill>
                  <a:schemeClr val="dk1"/>
                </a:solidFill>
                <a:latin typeface="Gilroy" pitchFamily="2" charset="77"/>
                <a:ea typeface="Helvetica Neue"/>
                <a:cs typeface="Helvetica Neue"/>
                <a:sym typeface="Helvetica Neue"/>
              </a:rPr>
              <a:t>(the length of an adult’s intestines is about 25 feet long*)</a:t>
            </a:r>
            <a:endParaRPr>
              <a:latin typeface="Gilroy" pitchFamily="2" charset="77"/>
            </a:endParaRPr>
          </a:p>
        </p:txBody>
      </p:sp>
      <p:sp>
        <p:nvSpPr>
          <p:cNvPr id="58" name="Google Shape;58;p2"/>
          <p:cNvSpPr txBox="1"/>
          <p:nvPr/>
        </p:nvSpPr>
        <p:spPr>
          <a:xfrm>
            <a:off x="3311331" y="4613482"/>
            <a:ext cx="3807926" cy="1090918"/>
          </a:xfrm>
          <a:prstGeom prst="rect">
            <a:avLst/>
          </a:prstGeom>
          <a:noFill/>
          <a:ln>
            <a:noFill/>
          </a:ln>
        </p:spPr>
        <p:txBody>
          <a:bodyPr spcFirstLastPara="1" wrap="square" lIns="91400" tIns="91400" rIns="91400" bIns="91400" anchor="t" anchorCtr="0">
            <a:normAutofit/>
          </a:bodyPr>
          <a:lstStyle/>
          <a:p>
            <a:pPr marL="0" marR="0" lvl="0" indent="0" algn="l" rtl="0">
              <a:lnSpc>
                <a:spcPct val="115000"/>
              </a:lnSpc>
              <a:spcBef>
                <a:spcPts val="0"/>
              </a:spcBef>
              <a:spcAft>
                <a:spcPts val="0"/>
              </a:spcAft>
              <a:buClr>
                <a:srgbClr val="000000"/>
              </a:buClr>
              <a:buSzPts val="1000"/>
              <a:buFont typeface="Helvetica Neue"/>
              <a:buNone/>
            </a:pPr>
            <a:r>
              <a:rPr lang="en-US" sz="600" b="0" i="0" u="none" strike="noStrike" cap="none" dirty="0">
                <a:solidFill>
                  <a:srgbClr val="000000"/>
                </a:solidFill>
                <a:latin typeface="Gilroy" pitchFamily="2" charset="77"/>
                <a:ea typeface="Helvetica Neue"/>
                <a:cs typeface="Helvetica Neue"/>
                <a:sym typeface="Helvetica Neue"/>
              </a:rPr>
              <a:t>***</a:t>
            </a:r>
            <a:r>
              <a:rPr lang="en-US" sz="600" b="0" i="0" u="sng" strike="noStrike" cap="none" dirty="0">
                <a:solidFill>
                  <a:srgbClr val="18A1AC"/>
                </a:solidFill>
                <a:latin typeface="Gilroy" pitchFamily="2" charset="77"/>
                <a:ea typeface="Helvetica Neue"/>
                <a:cs typeface="Helvetica Neue"/>
                <a:sym typeface="Helvetica Neue"/>
                <a:hlinkClick r:id="rId10">
                  <a:extLst>
                    <a:ext uri="{A12FA001-AC4F-418D-AE19-62706E023703}">
                      <ahyp:hlinkClr xmlns:ahyp="http://schemas.microsoft.com/office/drawing/2018/hyperlinkcolor" val="tx"/>
                    </a:ext>
                  </a:extLst>
                </a:hlinkClick>
              </a:rPr>
              <a:t>https://www.hopkinsmedicine.org/research/advancements-in-research/fundamentals/in-depth/the-gut-where-bacteria-and-immune-system-meet</a:t>
            </a:r>
            <a:r>
              <a:rPr lang="en-US" sz="600" b="0" i="0" u="none" strike="noStrike" cap="none" dirty="0">
                <a:solidFill>
                  <a:srgbClr val="18A1AC"/>
                </a:solidFill>
                <a:latin typeface="Gilroy" pitchFamily="2" charset="77"/>
                <a:ea typeface="Helvetica Neue"/>
                <a:cs typeface="Helvetica Neue"/>
                <a:sym typeface="Helvetica Neue"/>
              </a:rPr>
              <a:t> </a:t>
            </a:r>
            <a:endParaRPr sz="600" b="0" i="0" u="none" strike="noStrike" cap="none" dirty="0">
              <a:solidFill>
                <a:srgbClr val="18A1AC"/>
              </a:solidFill>
              <a:latin typeface="Gilroy" pitchFamily="2" charset="77"/>
              <a:sym typeface="Arial"/>
            </a:endParaRPr>
          </a:p>
          <a:p>
            <a:pPr marL="0" marR="0" lvl="0" indent="0" algn="l" rtl="0">
              <a:lnSpc>
                <a:spcPct val="115000"/>
              </a:lnSpc>
              <a:spcBef>
                <a:spcPts val="0"/>
              </a:spcBef>
              <a:spcAft>
                <a:spcPts val="0"/>
              </a:spcAft>
              <a:buClr>
                <a:srgbClr val="000000"/>
              </a:buClr>
              <a:buSzPts val="1000"/>
              <a:buFont typeface="Helvetica Neue"/>
              <a:buNone/>
            </a:pPr>
            <a:r>
              <a:rPr lang="en-US" sz="600" b="0" i="0" u="none" strike="noStrike" cap="none" dirty="0">
                <a:solidFill>
                  <a:srgbClr val="000000"/>
                </a:solidFill>
                <a:latin typeface="Gilroy" pitchFamily="2" charset="77"/>
                <a:ea typeface="Helvetica Neue"/>
                <a:cs typeface="Helvetica Neue"/>
                <a:sym typeface="Helvetica Neue"/>
              </a:rPr>
              <a:t>****</a:t>
            </a:r>
            <a:r>
              <a:rPr lang="en-US" sz="600" b="0" i="0" u="sng" strike="noStrike" cap="none" dirty="0">
                <a:solidFill>
                  <a:schemeClr val="accent5"/>
                </a:solidFill>
                <a:latin typeface="Gilroy" pitchFamily="2" charset="77"/>
                <a:ea typeface="Helvetica Neue"/>
                <a:cs typeface="Helvetica Neue"/>
                <a:sym typeface="Helvetica Neue"/>
                <a:hlinkClick r:id="rId11">
                  <a:extLst>
                    <a:ext uri="{A12FA001-AC4F-418D-AE19-62706E023703}">
                      <ahyp:hlinkClr xmlns:ahyp="http://schemas.microsoft.com/office/drawing/2018/hyperlinkcolor" val="tx"/>
                    </a:ext>
                  </a:extLst>
                </a:hlinkClick>
              </a:rPr>
              <a:t>https://journals.plos.org/plosbiology/article?id=10.1371/journal.pbio.1002533</a:t>
            </a:r>
            <a:endParaRPr sz="1000" dirty="0">
              <a:latin typeface="Gilroy" pitchFamily="2" charset="77"/>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Shape 307"/>
        <p:cNvGrpSpPr/>
        <p:nvPr/>
      </p:nvGrpSpPr>
      <p:grpSpPr>
        <a:xfrm>
          <a:off x="0" y="0"/>
          <a:ext cx="0" cy="0"/>
          <a:chOff x="0" y="0"/>
          <a:chExt cx="0" cy="0"/>
        </a:xfrm>
      </p:grpSpPr>
      <p:sp>
        <p:nvSpPr>
          <p:cNvPr id="308" name="Google Shape;308;p21"/>
          <p:cNvSpPr/>
          <p:nvPr/>
        </p:nvSpPr>
        <p:spPr>
          <a:xfrm>
            <a:off x="5452533" y="-61384"/>
            <a:ext cx="3818964" cy="5266112"/>
          </a:xfrm>
          <a:prstGeom prst="rect">
            <a:avLst/>
          </a:prstGeom>
          <a:solidFill>
            <a:srgbClr val="204E9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sp>
        <p:nvSpPr>
          <p:cNvPr id="309" name="Google Shape;309;p21"/>
          <p:cNvSpPr txBox="1">
            <a:spLocks noGrp="1"/>
          </p:cNvSpPr>
          <p:nvPr>
            <p:ph type="ctrTitle" idx="4294967295"/>
          </p:nvPr>
        </p:nvSpPr>
        <p:spPr>
          <a:xfrm>
            <a:off x="306455" y="280499"/>
            <a:ext cx="6999049" cy="631514"/>
          </a:xfrm>
          <a:prstGeom prst="rect">
            <a:avLst/>
          </a:prstGeom>
          <a:noFill/>
          <a:ln>
            <a:noFill/>
          </a:ln>
        </p:spPr>
        <p:txBody>
          <a:bodyPr spcFirstLastPara="1" wrap="square" lIns="91400" tIns="91400" rIns="91400" bIns="91400" anchor="t" anchorCtr="0">
            <a:normAutofit/>
          </a:bodyPr>
          <a:lstStyle/>
          <a:p>
            <a:pPr marL="0" lvl="0" indent="0" algn="l" rtl="0">
              <a:spcBef>
                <a:spcPts val="0"/>
              </a:spcBef>
              <a:spcAft>
                <a:spcPts val="0"/>
              </a:spcAft>
              <a:buClr>
                <a:schemeClr val="dk1"/>
              </a:buClr>
              <a:buSzPct val="100000"/>
              <a:buFont typeface="Arial"/>
              <a:buNone/>
            </a:pPr>
            <a:r>
              <a:rPr lang="en-US" b="1" dirty="0">
                <a:solidFill>
                  <a:srgbClr val="FF9B00"/>
                </a:solidFill>
                <a:latin typeface="Gilroy" pitchFamily="2" charset="77"/>
                <a:ea typeface="Helvetica Neue"/>
                <a:cs typeface="Helvetica Neue"/>
                <a:sym typeface="Helvetica Neue"/>
              </a:rPr>
              <a:t>Quality control</a:t>
            </a:r>
            <a:endParaRPr b="1" dirty="0">
              <a:solidFill>
                <a:srgbClr val="FF9B00"/>
              </a:solidFill>
              <a:latin typeface="Gilroy" pitchFamily="2" charset="77"/>
              <a:ea typeface="Helvetica Neue"/>
              <a:cs typeface="Helvetica Neue"/>
              <a:sym typeface="Helvetica Neue"/>
            </a:endParaRPr>
          </a:p>
          <a:p>
            <a:pPr marL="0" marR="0" lvl="0" indent="0" algn="l" rtl="0">
              <a:lnSpc>
                <a:spcPct val="90000"/>
              </a:lnSpc>
              <a:spcBef>
                <a:spcPts val="0"/>
              </a:spcBef>
              <a:spcAft>
                <a:spcPts val="0"/>
              </a:spcAft>
              <a:buClr>
                <a:srgbClr val="F1A039"/>
              </a:buClr>
              <a:buSzPct val="100000"/>
              <a:buFont typeface="Arial"/>
              <a:buNone/>
            </a:pPr>
            <a:endParaRPr dirty="0">
              <a:solidFill>
                <a:srgbClr val="F1A039"/>
              </a:solidFill>
              <a:latin typeface="Gilroy" pitchFamily="2" charset="77"/>
            </a:endParaRPr>
          </a:p>
        </p:txBody>
      </p:sp>
      <p:pic>
        <p:nvPicPr>
          <p:cNvPr id="310" name="Google Shape;310;p21" descr="Image"/>
          <p:cNvPicPr preferRelativeResize="0"/>
          <p:nvPr/>
        </p:nvPicPr>
        <p:blipFill rotWithShape="1">
          <a:blip r:embed="rId3">
            <a:alphaModFix/>
          </a:blip>
          <a:srcRect/>
          <a:stretch/>
        </p:blipFill>
        <p:spPr>
          <a:xfrm>
            <a:off x="8013700" y="4782532"/>
            <a:ext cx="812800" cy="203780"/>
          </a:xfrm>
          <a:prstGeom prst="rect">
            <a:avLst/>
          </a:prstGeom>
          <a:noFill/>
          <a:ln>
            <a:noFill/>
          </a:ln>
        </p:spPr>
      </p:pic>
      <p:pic>
        <p:nvPicPr>
          <p:cNvPr id="311" name="Google Shape;311;p21" descr="Image"/>
          <p:cNvPicPr preferRelativeResize="0"/>
          <p:nvPr/>
        </p:nvPicPr>
        <p:blipFill rotWithShape="1">
          <a:blip r:embed="rId3">
            <a:alphaModFix/>
          </a:blip>
          <a:srcRect/>
          <a:stretch/>
        </p:blipFill>
        <p:spPr>
          <a:xfrm>
            <a:off x="8013700" y="4782532"/>
            <a:ext cx="812800" cy="203780"/>
          </a:xfrm>
          <a:prstGeom prst="rect">
            <a:avLst/>
          </a:prstGeom>
          <a:noFill/>
          <a:ln>
            <a:noFill/>
          </a:ln>
        </p:spPr>
      </p:pic>
      <p:pic>
        <p:nvPicPr>
          <p:cNvPr id="312" name="Google Shape;312;p21" descr="Google Shape;235;p32"/>
          <p:cNvPicPr preferRelativeResize="0"/>
          <p:nvPr/>
        </p:nvPicPr>
        <p:blipFill rotWithShape="1">
          <a:blip r:embed="rId4">
            <a:alphaModFix/>
          </a:blip>
          <a:srcRect/>
          <a:stretch/>
        </p:blipFill>
        <p:spPr>
          <a:xfrm>
            <a:off x="6058092" y="1187341"/>
            <a:ext cx="2438513" cy="2419293"/>
          </a:xfrm>
          <a:prstGeom prst="rect">
            <a:avLst/>
          </a:prstGeom>
          <a:noFill/>
          <a:ln>
            <a:noFill/>
          </a:ln>
        </p:spPr>
      </p:pic>
      <p:sp>
        <p:nvSpPr>
          <p:cNvPr id="313" name="Google Shape;313;p21"/>
          <p:cNvSpPr txBox="1"/>
          <p:nvPr/>
        </p:nvSpPr>
        <p:spPr>
          <a:xfrm>
            <a:off x="351066" y="948509"/>
            <a:ext cx="4779000" cy="204667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63F47"/>
              </a:buClr>
              <a:buSzPts val="1600"/>
              <a:buFont typeface="Arial"/>
              <a:buNone/>
            </a:pPr>
            <a:r>
              <a:rPr lang="en-US" sz="1600">
                <a:solidFill>
                  <a:srgbClr val="363F47"/>
                </a:solidFill>
                <a:latin typeface="Gilroy" pitchFamily="2" charset="77"/>
              </a:rPr>
              <a:t>Production</a:t>
            </a:r>
            <a:r>
              <a:rPr lang="en-US" sz="1600" b="0" i="0" u="none" strike="noStrike" cap="none">
                <a:solidFill>
                  <a:srgbClr val="363F47"/>
                </a:solidFill>
                <a:latin typeface="Gilroy" pitchFamily="2" charset="77"/>
                <a:sym typeface="Arial"/>
              </a:rPr>
              <a:t>: </a:t>
            </a:r>
            <a:endParaRPr>
              <a:latin typeface="Gilroy" pitchFamily="2" charset="77"/>
            </a:endParaRPr>
          </a:p>
          <a:p>
            <a:pPr marL="203200" marR="0" lvl="0" indent="-203200" algn="l" rtl="0">
              <a:lnSpc>
                <a:spcPct val="120000"/>
              </a:lnSpc>
              <a:spcBef>
                <a:spcPts val="600"/>
              </a:spcBef>
              <a:spcAft>
                <a:spcPts val="0"/>
              </a:spcAft>
              <a:buClr>
                <a:srgbClr val="363F47"/>
              </a:buClr>
              <a:buSzPts val="1600"/>
              <a:buChar char="•"/>
            </a:pPr>
            <a:r>
              <a:rPr lang="en-US" sz="1600">
                <a:solidFill>
                  <a:srgbClr val="363F47"/>
                </a:solidFill>
                <a:latin typeface="Gilroy" pitchFamily="2" charset="77"/>
              </a:rPr>
              <a:t>Meets strict international standards and is GMP, ISO, HACCP certified</a:t>
            </a:r>
            <a:endParaRPr sz="1600">
              <a:solidFill>
                <a:srgbClr val="363F47"/>
              </a:solidFill>
              <a:latin typeface="Gilroy" pitchFamily="2" charset="77"/>
            </a:endParaRPr>
          </a:p>
          <a:p>
            <a:pPr marL="203200" marR="0" lvl="0" indent="-203200" algn="l" rtl="0">
              <a:lnSpc>
                <a:spcPct val="120000"/>
              </a:lnSpc>
              <a:spcBef>
                <a:spcPts val="600"/>
              </a:spcBef>
              <a:spcAft>
                <a:spcPts val="0"/>
              </a:spcAft>
              <a:buClr>
                <a:srgbClr val="363F47"/>
              </a:buClr>
              <a:buSzPts val="1600"/>
              <a:buChar char="•"/>
            </a:pPr>
            <a:r>
              <a:rPr lang="en-US" sz="1600">
                <a:solidFill>
                  <a:srgbClr val="363F47"/>
                </a:solidFill>
                <a:latin typeface="Gilroy" pitchFamily="2" charset="77"/>
              </a:rPr>
              <a:t>Holds over 2400 international patents and 370 international innovation awards</a:t>
            </a:r>
            <a:endParaRPr sz="1600">
              <a:solidFill>
                <a:srgbClr val="363F47"/>
              </a:solidFill>
              <a:latin typeface="Gilroy" pitchFamily="2" charset="77"/>
            </a:endParaRPr>
          </a:p>
          <a:p>
            <a:pPr marL="457200" marR="0" lvl="0" indent="0" algn="l" rtl="0">
              <a:lnSpc>
                <a:spcPct val="120000"/>
              </a:lnSpc>
              <a:spcBef>
                <a:spcPts val="600"/>
              </a:spcBef>
              <a:spcAft>
                <a:spcPts val="0"/>
              </a:spcAft>
              <a:buNone/>
            </a:pPr>
            <a:endParaRPr sz="1600">
              <a:solidFill>
                <a:srgbClr val="363F47"/>
              </a:solidFill>
              <a:latin typeface="Gilroy" pitchFamily="2" charset="77"/>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22" descr="Metastick_9 (1) копия.png"/>
          <p:cNvPicPr preferRelativeResize="0"/>
          <p:nvPr/>
        </p:nvPicPr>
        <p:blipFill rotWithShape="1">
          <a:blip r:embed="rId3">
            <a:alphaModFix/>
          </a:blip>
          <a:srcRect l="17812" t="3817" r="4197" b="3817"/>
          <a:stretch/>
        </p:blipFill>
        <p:spPr>
          <a:xfrm>
            <a:off x="-69256" y="-55159"/>
            <a:ext cx="9282512" cy="5253817"/>
          </a:xfrm>
          <a:prstGeom prst="rect">
            <a:avLst/>
          </a:prstGeom>
          <a:noFill/>
          <a:ln>
            <a:noFill/>
          </a:ln>
        </p:spPr>
      </p:pic>
      <p:sp>
        <p:nvSpPr>
          <p:cNvPr id="319" name="Google Shape;319;p22"/>
          <p:cNvSpPr txBox="1">
            <a:spLocks noGrp="1"/>
          </p:cNvSpPr>
          <p:nvPr>
            <p:ph type="ctrTitle" idx="4294967295"/>
          </p:nvPr>
        </p:nvSpPr>
        <p:spPr>
          <a:xfrm>
            <a:off x="310847" y="319125"/>
            <a:ext cx="8633988" cy="1078244"/>
          </a:xfrm>
          <a:prstGeom prst="rect">
            <a:avLst/>
          </a:prstGeom>
          <a:noFill/>
          <a:ln>
            <a:noFill/>
          </a:ln>
        </p:spPr>
        <p:txBody>
          <a:bodyPr spcFirstLastPara="1" wrap="square" lIns="91400" tIns="91400" rIns="91400" bIns="91400" anchor="t" anchorCtr="0">
            <a:normAutofit/>
          </a:bodyPr>
          <a:lstStyle/>
          <a:p>
            <a:pPr marL="0" lvl="0" indent="0" algn="l" rtl="0">
              <a:spcBef>
                <a:spcPts val="0"/>
              </a:spcBef>
              <a:spcAft>
                <a:spcPts val="0"/>
              </a:spcAft>
              <a:buClr>
                <a:schemeClr val="dk1"/>
              </a:buClr>
              <a:buSzPct val="39285"/>
              <a:buFont typeface="Arial"/>
              <a:buNone/>
            </a:pPr>
            <a:r>
              <a:rPr lang="en-US" b="1">
                <a:solidFill>
                  <a:schemeClr val="lt1"/>
                </a:solidFill>
                <a:latin typeface="Gilroy" pitchFamily="2" charset="77"/>
                <a:ea typeface="Helvetica Neue"/>
                <a:cs typeface="Helvetica Neue"/>
                <a:sym typeface="Helvetica Neue"/>
              </a:rPr>
              <a:t>Metastick:</a:t>
            </a:r>
            <a:endParaRPr b="1">
              <a:solidFill>
                <a:schemeClr val="lt1"/>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chemeClr val="dk1"/>
              </a:buClr>
              <a:buSzPct val="39285"/>
              <a:buFont typeface="Arial"/>
              <a:buNone/>
            </a:pPr>
            <a:r>
              <a:rPr lang="en-US">
                <a:solidFill>
                  <a:schemeClr val="lt1"/>
                </a:solidFill>
                <a:latin typeface="Gilroy" pitchFamily="2" charset="77"/>
                <a:ea typeface="Helvetica Neue"/>
                <a:cs typeface="Helvetica Neue"/>
                <a:sym typeface="Helvetica Neue"/>
              </a:rPr>
              <a:t>Your Gut’s New BFF</a:t>
            </a:r>
            <a:endParaRPr>
              <a:solidFill>
                <a:schemeClr val="lt1"/>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chemeClr val="dk1"/>
              </a:buClr>
              <a:buSzPct val="39285"/>
              <a:buFont typeface="Arial"/>
              <a:buNone/>
            </a:pPr>
            <a:endParaRPr>
              <a:solidFill>
                <a:schemeClr val="lt1"/>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FFFFFF"/>
              </a:buClr>
              <a:buSzPct val="100000"/>
              <a:buFont typeface="Arial"/>
              <a:buNone/>
            </a:pPr>
            <a:endParaRPr>
              <a:solidFill>
                <a:schemeClr val="lt1"/>
              </a:solidFill>
              <a:latin typeface="Gilroy" pitchFamily="2" charset="77"/>
              <a:ea typeface="Helvetica Neue"/>
              <a:cs typeface="Helvetica Neue"/>
              <a:sym typeface="Helvetica Neue"/>
            </a:endParaRPr>
          </a:p>
        </p:txBody>
      </p:sp>
      <p:pic>
        <p:nvPicPr>
          <p:cNvPr id="320" name="Google Shape;320;p22" descr="Image"/>
          <p:cNvPicPr preferRelativeResize="0"/>
          <p:nvPr/>
        </p:nvPicPr>
        <p:blipFill rotWithShape="1">
          <a:blip r:embed="rId4">
            <a:alphaModFix/>
          </a:blip>
          <a:srcRect/>
          <a:stretch/>
        </p:blipFill>
        <p:spPr>
          <a:xfrm>
            <a:off x="8013700" y="4782532"/>
            <a:ext cx="812800" cy="203780"/>
          </a:xfrm>
          <a:prstGeom prst="rect">
            <a:avLst/>
          </a:prstGeom>
          <a:noFill/>
          <a:ln>
            <a:noFill/>
          </a:ln>
        </p:spPr>
      </p:pic>
      <p:sp>
        <p:nvSpPr>
          <p:cNvPr id="321" name="Google Shape;321;p22"/>
          <p:cNvSpPr txBox="1"/>
          <p:nvPr/>
        </p:nvSpPr>
        <p:spPr>
          <a:xfrm>
            <a:off x="1036381" y="1918546"/>
            <a:ext cx="4742100" cy="485100"/>
          </a:xfrm>
          <a:prstGeom prst="rect">
            <a:avLst/>
          </a:prstGeom>
          <a:noFill/>
          <a:ln>
            <a:noFill/>
          </a:ln>
        </p:spPr>
        <p:txBody>
          <a:bodyPr spcFirstLastPara="1" wrap="square" lIns="91400" tIns="91400" rIns="91400" bIns="91400" anchor="t" anchorCtr="0">
            <a:normAutofit/>
          </a:bodyPr>
          <a:lstStyle/>
          <a:p>
            <a:pPr marL="0" marR="0" lvl="0" indent="0" algn="l" rtl="0">
              <a:lnSpc>
                <a:spcPct val="120000"/>
              </a:lnSpc>
              <a:spcBef>
                <a:spcPts val="0"/>
              </a:spcBef>
              <a:spcAft>
                <a:spcPts val="0"/>
              </a:spcAft>
              <a:buClr>
                <a:srgbClr val="FFFFFF"/>
              </a:buClr>
              <a:buSzPts val="1600"/>
              <a:buFont typeface="Arial"/>
              <a:buNone/>
            </a:pPr>
            <a:r>
              <a:rPr lang="en-US" sz="1600">
                <a:solidFill>
                  <a:srgbClr val="FFFFFF"/>
                </a:solidFill>
                <a:latin typeface="Gilroy" pitchFamily="2" charset="77"/>
              </a:rPr>
              <a:t>Convenient and easy to use</a:t>
            </a:r>
            <a:endParaRPr>
              <a:latin typeface="Gilroy" pitchFamily="2" charset="77"/>
            </a:endParaRPr>
          </a:p>
        </p:txBody>
      </p:sp>
      <p:sp>
        <p:nvSpPr>
          <p:cNvPr id="322" name="Google Shape;322;p22"/>
          <p:cNvSpPr txBox="1"/>
          <p:nvPr/>
        </p:nvSpPr>
        <p:spPr>
          <a:xfrm>
            <a:off x="1036381" y="3576458"/>
            <a:ext cx="4742100" cy="485100"/>
          </a:xfrm>
          <a:prstGeom prst="rect">
            <a:avLst/>
          </a:prstGeom>
          <a:noFill/>
          <a:ln>
            <a:noFill/>
          </a:ln>
        </p:spPr>
        <p:txBody>
          <a:bodyPr spcFirstLastPara="1" wrap="square" lIns="91400" tIns="91400" rIns="91400" bIns="91400" anchor="t" anchorCtr="0">
            <a:normAutofit/>
          </a:bodyPr>
          <a:lstStyle/>
          <a:p>
            <a:pPr marL="0" marR="0" lvl="0" indent="0" algn="l" rtl="0">
              <a:lnSpc>
                <a:spcPct val="120000"/>
              </a:lnSpc>
              <a:spcBef>
                <a:spcPts val="0"/>
              </a:spcBef>
              <a:spcAft>
                <a:spcPts val="0"/>
              </a:spcAft>
              <a:buClr>
                <a:srgbClr val="FFFFFF"/>
              </a:buClr>
              <a:buSzPts val="1600"/>
              <a:buFont typeface="Arial"/>
              <a:buNone/>
            </a:pPr>
            <a:r>
              <a:rPr lang="en-US" sz="1600" dirty="0">
                <a:solidFill>
                  <a:srgbClr val="FFFFFF"/>
                </a:solidFill>
                <a:latin typeface="Gilroy" pitchFamily="2" charset="77"/>
              </a:rPr>
              <a:t>Accurate dosage in every stick</a:t>
            </a:r>
            <a:endParaRPr dirty="0">
              <a:latin typeface="Gilroy" pitchFamily="2" charset="77"/>
            </a:endParaRPr>
          </a:p>
        </p:txBody>
      </p:sp>
      <p:sp>
        <p:nvSpPr>
          <p:cNvPr id="323" name="Google Shape;323;p22"/>
          <p:cNvSpPr txBox="1"/>
          <p:nvPr/>
        </p:nvSpPr>
        <p:spPr>
          <a:xfrm>
            <a:off x="1036381" y="2647251"/>
            <a:ext cx="4742100" cy="723600"/>
          </a:xfrm>
          <a:prstGeom prst="rect">
            <a:avLst/>
          </a:prstGeom>
          <a:noFill/>
          <a:ln>
            <a:noFill/>
          </a:ln>
        </p:spPr>
        <p:txBody>
          <a:bodyPr spcFirstLastPara="1" wrap="square" lIns="91400" tIns="91400" rIns="91400" bIns="91400" anchor="t" anchorCtr="0">
            <a:normAutofit lnSpcReduction="10000"/>
          </a:bodyPr>
          <a:lstStyle/>
          <a:p>
            <a:pPr marL="0" marR="0" lvl="0" indent="0" algn="l" rtl="0">
              <a:lnSpc>
                <a:spcPct val="120000"/>
              </a:lnSpc>
              <a:spcBef>
                <a:spcPts val="0"/>
              </a:spcBef>
              <a:spcAft>
                <a:spcPts val="0"/>
              </a:spcAft>
              <a:buClr>
                <a:schemeClr val="dk1"/>
              </a:buClr>
              <a:buSzPts val="1100"/>
              <a:buFont typeface="Arial"/>
              <a:buNone/>
            </a:pPr>
            <a:r>
              <a:rPr lang="en-US" sz="1600">
                <a:solidFill>
                  <a:srgbClr val="FFFFFF"/>
                </a:solidFill>
                <a:latin typeface="Gilroy" pitchFamily="2" charset="77"/>
              </a:rPr>
              <a:t>Tightly sealed package (offers protection </a:t>
            </a:r>
            <a:endParaRPr sz="1600">
              <a:solidFill>
                <a:srgbClr val="FFFFFF"/>
              </a:solidFill>
              <a:latin typeface="Gilroy" pitchFamily="2" charset="77"/>
            </a:endParaRPr>
          </a:p>
          <a:p>
            <a:pPr marL="0" marR="0" lvl="0" indent="0" algn="l" rtl="0">
              <a:lnSpc>
                <a:spcPct val="120000"/>
              </a:lnSpc>
              <a:spcBef>
                <a:spcPts val="0"/>
              </a:spcBef>
              <a:spcAft>
                <a:spcPts val="0"/>
              </a:spcAft>
              <a:buClr>
                <a:schemeClr val="dk1"/>
              </a:buClr>
              <a:buSzPts val="1100"/>
              <a:buFont typeface="Arial"/>
              <a:buNone/>
            </a:pPr>
            <a:r>
              <a:rPr lang="en-US" sz="1600">
                <a:solidFill>
                  <a:srgbClr val="FFFFFF"/>
                </a:solidFill>
                <a:latin typeface="Gilroy" pitchFamily="2" charset="77"/>
              </a:rPr>
              <a:t>against contamination)</a:t>
            </a:r>
            <a:endParaRPr sz="1600">
              <a:solidFill>
                <a:srgbClr val="FFFFFF"/>
              </a:solidFill>
              <a:latin typeface="Gilroy" pitchFamily="2" charset="77"/>
            </a:endParaRPr>
          </a:p>
        </p:txBody>
      </p:sp>
      <p:sp>
        <p:nvSpPr>
          <p:cNvPr id="324" name="Google Shape;324;p22"/>
          <p:cNvSpPr/>
          <p:nvPr/>
        </p:nvSpPr>
        <p:spPr>
          <a:xfrm>
            <a:off x="427252" y="1901661"/>
            <a:ext cx="518855" cy="518855"/>
          </a:xfrm>
          <a:prstGeom prst="ellipse">
            <a:avLst/>
          </a:prstGeom>
          <a:noFill/>
          <a:ln w="152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pic>
        <p:nvPicPr>
          <p:cNvPr id="325" name="Google Shape;325;p22" descr="drop.png"/>
          <p:cNvPicPr preferRelativeResize="0"/>
          <p:nvPr/>
        </p:nvPicPr>
        <p:blipFill rotWithShape="1">
          <a:blip r:embed="rId5">
            <a:alphaModFix/>
          </a:blip>
          <a:srcRect/>
          <a:stretch/>
        </p:blipFill>
        <p:spPr>
          <a:xfrm>
            <a:off x="572783" y="3600701"/>
            <a:ext cx="243237" cy="310292"/>
          </a:xfrm>
          <a:prstGeom prst="rect">
            <a:avLst/>
          </a:prstGeom>
          <a:noFill/>
          <a:ln>
            <a:noFill/>
          </a:ln>
        </p:spPr>
      </p:pic>
      <p:pic>
        <p:nvPicPr>
          <p:cNvPr id="326" name="Google Shape;326;p22" descr="sticks meta.png"/>
          <p:cNvPicPr preferRelativeResize="0"/>
          <p:nvPr/>
        </p:nvPicPr>
        <p:blipFill rotWithShape="1">
          <a:blip r:embed="rId6">
            <a:alphaModFix/>
          </a:blip>
          <a:srcRect/>
          <a:stretch/>
        </p:blipFill>
        <p:spPr>
          <a:xfrm>
            <a:off x="570358" y="1943857"/>
            <a:ext cx="291728" cy="447161"/>
          </a:xfrm>
          <a:prstGeom prst="rect">
            <a:avLst/>
          </a:prstGeom>
          <a:noFill/>
          <a:ln>
            <a:noFill/>
          </a:ln>
        </p:spPr>
      </p:pic>
      <p:pic>
        <p:nvPicPr>
          <p:cNvPr id="327" name="Google Shape;327;p22" descr="shield.png"/>
          <p:cNvPicPr preferRelativeResize="0"/>
          <p:nvPr/>
        </p:nvPicPr>
        <p:blipFill rotWithShape="1">
          <a:blip r:embed="rId7">
            <a:alphaModFix/>
          </a:blip>
          <a:srcRect/>
          <a:stretch/>
        </p:blipFill>
        <p:spPr>
          <a:xfrm>
            <a:off x="544958" y="2823944"/>
            <a:ext cx="283442" cy="322992"/>
          </a:xfrm>
          <a:prstGeom prst="rect">
            <a:avLst/>
          </a:prstGeom>
          <a:noFill/>
          <a:ln>
            <a:noFill/>
          </a:ln>
        </p:spPr>
      </p:pic>
      <p:sp>
        <p:nvSpPr>
          <p:cNvPr id="328" name="Google Shape;328;p22"/>
          <p:cNvSpPr/>
          <p:nvPr/>
        </p:nvSpPr>
        <p:spPr>
          <a:xfrm>
            <a:off x="427252" y="2711566"/>
            <a:ext cx="519000" cy="519000"/>
          </a:xfrm>
          <a:prstGeom prst="ellipse">
            <a:avLst/>
          </a:prstGeom>
          <a:noFill/>
          <a:ln w="152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sp>
        <p:nvSpPr>
          <p:cNvPr id="329" name="Google Shape;329;p22"/>
          <p:cNvSpPr/>
          <p:nvPr/>
        </p:nvSpPr>
        <p:spPr>
          <a:xfrm>
            <a:off x="427252" y="3502769"/>
            <a:ext cx="519000" cy="519000"/>
          </a:xfrm>
          <a:prstGeom prst="ellipse">
            <a:avLst/>
          </a:prstGeom>
          <a:noFill/>
          <a:ln w="152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pic>
        <p:nvPicPr>
          <p:cNvPr id="330" name="Google Shape;330;p22" descr="Image"/>
          <p:cNvPicPr preferRelativeResize="0"/>
          <p:nvPr/>
        </p:nvPicPr>
        <p:blipFill rotWithShape="1">
          <a:blip r:embed="rId4">
            <a:alphaModFix/>
          </a:blip>
          <a:srcRect/>
          <a:stretch/>
        </p:blipFill>
        <p:spPr>
          <a:xfrm>
            <a:off x="8013700" y="4782532"/>
            <a:ext cx="812800" cy="203780"/>
          </a:xfrm>
          <a:prstGeom prst="rect">
            <a:avLst/>
          </a:prstGeom>
          <a:noFill/>
          <a:ln>
            <a:noFill/>
          </a:ln>
        </p:spPr>
      </p:pic>
      <p:sp>
        <p:nvSpPr>
          <p:cNvPr id="331" name="Google Shape;331;p22"/>
          <p:cNvSpPr txBox="1"/>
          <p:nvPr/>
        </p:nvSpPr>
        <p:spPr>
          <a:xfrm>
            <a:off x="2770338" y="4599863"/>
            <a:ext cx="3603300" cy="4002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spAutoFit/>
          </a:bodyPr>
          <a:lstStyle/>
          <a:p>
            <a:pPr marL="0" lvl="0" indent="0" algn="ctr" rtl="0">
              <a:spcBef>
                <a:spcPts val="0"/>
              </a:spcBef>
              <a:spcAft>
                <a:spcPts val="0"/>
              </a:spcAft>
              <a:buNone/>
            </a:pPr>
            <a:r>
              <a:rPr lang="en-US" sz="700">
                <a:solidFill>
                  <a:schemeClr val="lt2"/>
                </a:solidFill>
                <a:latin typeface="Gilroy" pitchFamily="2" charset="77"/>
                <a:ea typeface="Helvetica Neue"/>
                <a:cs typeface="Helvetica Neue"/>
                <a:sym typeface="Helvetica Neue"/>
              </a:rPr>
              <a:t>This statement has not been evaluated by the Food and Drug Administration. This product is not intended to diagnose, treat, cure, or prevent any disease</a:t>
            </a:r>
            <a:endParaRPr sz="100">
              <a:solidFill>
                <a:schemeClr val="lt2"/>
              </a:solidFill>
              <a:latin typeface="Gilroy" pitchFamily="2" charset="77"/>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23" descr="Google Shape;102;p18"/>
          <p:cNvPicPr preferRelativeResize="0"/>
          <p:nvPr/>
        </p:nvPicPr>
        <p:blipFill rotWithShape="1">
          <a:blip r:embed="rId3">
            <a:alphaModFix/>
          </a:blip>
          <a:srcRect/>
          <a:stretch/>
        </p:blipFill>
        <p:spPr>
          <a:xfrm>
            <a:off x="5454753" y="-284789"/>
            <a:ext cx="3689247" cy="5531168"/>
          </a:xfrm>
          <a:prstGeom prst="rect">
            <a:avLst/>
          </a:prstGeom>
          <a:noFill/>
          <a:ln>
            <a:noFill/>
          </a:ln>
        </p:spPr>
      </p:pic>
      <p:sp>
        <p:nvSpPr>
          <p:cNvPr id="337" name="Google Shape;337;p23"/>
          <p:cNvSpPr txBox="1">
            <a:spLocks noGrp="1"/>
          </p:cNvSpPr>
          <p:nvPr>
            <p:ph type="ctrTitle" idx="4294967295"/>
          </p:nvPr>
        </p:nvSpPr>
        <p:spPr>
          <a:xfrm>
            <a:off x="310847" y="319125"/>
            <a:ext cx="8633988" cy="1770261"/>
          </a:xfrm>
          <a:prstGeom prst="rect">
            <a:avLst/>
          </a:prstGeom>
          <a:noFill/>
          <a:ln>
            <a:noFill/>
          </a:ln>
        </p:spPr>
        <p:txBody>
          <a:bodyPr spcFirstLastPara="1" wrap="square" lIns="91400" tIns="91400" rIns="91400" bIns="91400" anchor="t" anchorCtr="0">
            <a:normAutofit/>
          </a:bodyPr>
          <a:lstStyle/>
          <a:p>
            <a:pPr marL="0" lvl="0" indent="0" algn="l" rtl="0">
              <a:spcBef>
                <a:spcPts val="0"/>
              </a:spcBef>
              <a:spcAft>
                <a:spcPts val="0"/>
              </a:spcAft>
              <a:buClr>
                <a:schemeClr val="dk1"/>
              </a:buClr>
              <a:buSzPts val="2800"/>
              <a:buFont typeface="Arial"/>
              <a:buNone/>
            </a:pPr>
            <a:r>
              <a:rPr lang="en-US" b="1">
                <a:solidFill>
                  <a:srgbClr val="FF9B00"/>
                </a:solidFill>
                <a:latin typeface="Gilroy" pitchFamily="2" charset="77"/>
                <a:ea typeface="Helvetica Neue"/>
                <a:cs typeface="Helvetica Neue"/>
                <a:sym typeface="Helvetica Neue"/>
              </a:rPr>
              <a:t>How to use Metastick</a:t>
            </a:r>
            <a:endParaRPr b="1">
              <a:solidFill>
                <a:srgbClr val="FF9B00"/>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FF9B00"/>
              </a:buClr>
              <a:buSzPts val="2800"/>
              <a:buFont typeface="Arial"/>
              <a:buNone/>
            </a:pPr>
            <a:endParaRPr>
              <a:solidFill>
                <a:srgbClr val="FF9B00"/>
              </a:solidFill>
              <a:latin typeface="Gilroy" pitchFamily="2" charset="77"/>
            </a:endParaRPr>
          </a:p>
        </p:txBody>
      </p:sp>
      <p:sp>
        <p:nvSpPr>
          <p:cNvPr id="338" name="Google Shape;338;p23"/>
          <p:cNvSpPr txBox="1"/>
          <p:nvPr/>
        </p:nvSpPr>
        <p:spPr>
          <a:xfrm>
            <a:off x="325180" y="1473200"/>
            <a:ext cx="4742229" cy="1526331"/>
          </a:xfrm>
          <a:prstGeom prst="rect">
            <a:avLst/>
          </a:prstGeom>
          <a:noFill/>
          <a:ln>
            <a:noFill/>
          </a:ln>
        </p:spPr>
        <p:txBody>
          <a:bodyPr spcFirstLastPara="1" wrap="square" lIns="91400" tIns="91400" rIns="91400" bIns="91400" anchor="t" anchorCtr="0">
            <a:normAutofit/>
          </a:bodyPr>
          <a:lstStyle/>
          <a:p>
            <a:pPr marL="0" marR="0" lvl="0" indent="0" algn="l" rtl="0">
              <a:lnSpc>
                <a:spcPct val="115000"/>
              </a:lnSpc>
              <a:spcBef>
                <a:spcPts val="0"/>
              </a:spcBef>
              <a:spcAft>
                <a:spcPts val="0"/>
              </a:spcAft>
              <a:buClr>
                <a:srgbClr val="000000"/>
              </a:buClr>
              <a:buSzPts val="1600"/>
              <a:buFont typeface="Arial"/>
              <a:buNone/>
            </a:pPr>
            <a:r>
              <a:rPr lang="en-US" sz="1600">
                <a:solidFill>
                  <a:schemeClr val="dk1"/>
                </a:solidFill>
                <a:latin typeface="Gilroy" pitchFamily="2" charset="77"/>
                <a:ea typeface="Helvetica Neue"/>
                <a:cs typeface="Helvetica Neue"/>
                <a:sym typeface="Helvetica Neue"/>
              </a:rPr>
              <a:t>Mix the contents of the stick (sachet) </a:t>
            </a:r>
            <a:br>
              <a:rPr lang="en-US" sz="1600">
                <a:solidFill>
                  <a:schemeClr val="dk1"/>
                </a:solidFill>
                <a:latin typeface="Gilroy" pitchFamily="2" charset="77"/>
                <a:ea typeface="Helvetica Neue"/>
                <a:cs typeface="Helvetica Neue"/>
                <a:sym typeface="Helvetica Neue"/>
              </a:rPr>
            </a:br>
            <a:r>
              <a:rPr lang="en-US" sz="1600">
                <a:solidFill>
                  <a:schemeClr val="dk1"/>
                </a:solidFill>
                <a:latin typeface="Gilroy" pitchFamily="2" charset="77"/>
                <a:ea typeface="Helvetica Neue"/>
                <a:cs typeface="Helvetica Neue"/>
                <a:sym typeface="Helvetica Neue"/>
              </a:rPr>
              <a:t>with ½ cup (100 ml) of water or juice. Take 1-2 times a day for 15 days before meals.</a:t>
            </a:r>
            <a:r>
              <a:rPr lang="en-US" sz="1600" b="0" i="0" u="none" strike="noStrike" cap="none">
                <a:solidFill>
                  <a:srgbClr val="000000"/>
                </a:solidFill>
                <a:latin typeface="Gilroy" pitchFamily="2" charset="77"/>
                <a:sym typeface="Arial"/>
              </a:rPr>
              <a:t> </a:t>
            </a:r>
            <a:endParaRPr>
              <a:latin typeface="Gilroy" pitchFamily="2" charset="77"/>
            </a:endParaRPr>
          </a:p>
        </p:txBody>
      </p:sp>
      <p:pic>
        <p:nvPicPr>
          <p:cNvPr id="339" name="Google Shape;339;p23" descr="Image"/>
          <p:cNvPicPr preferRelativeResize="0"/>
          <p:nvPr/>
        </p:nvPicPr>
        <p:blipFill rotWithShape="1">
          <a:blip r:embed="rId4">
            <a:alphaModFix/>
          </a:blip>
          <a:srcRect/>
          <a:stretch/>
        </p:blipFill>
        <p:spPr>
          <a:xfrm>
            <a:off x="8013700" y="4782532"/>
            <a:ext cx="812800" cy="203780"/>
          </a:xfrm>
          <a:prstGeom prst="rect">
            <a:avLst/>
          </a:prstGeom>
          <a:noFill/>
          <a:ln>
            <a:noFill/>
          </a:ln>
        </p:spPr>
      </p:pic>
      <p:pic>
        <p:nvPicPr>
          <p:cNvPr id="340" name="Google Shape;340;p23" descr="Image"/>
          <p:cNvPicPr preferRelativeResize="0"/>
          <p:nvPr/>
        </p:nvPicPr>
        <p:blipFill rotWithShape="1">
          <a:blip r:embed="rId4">
            <a:alphaModFix/>
          </a:blip>
          <a:srcRect/>
          <a:stretch/>
        </p:blipFill>
        <p:spPr>
          <a:xfrm>
            <a:off x="8013700" y="4782532"/>
            <a:ext cx="812800" cy="203780"/>
          </a:xfrm>
          <a:prstGeom prst="rect">
            <a:avLst/>
          </a:prstGeom>
          <a:noFill/>
          <a:ln>
            <a:noFill/>
          </a:ln>
        </p:spPr>
      </p:pic>
      <p:grpSp>
        <p:nvGrpSpPr>
          <p:cNvPr id="341" name="Google Shape;341;p23"/>
          <p:cNvGrpSpPr/>
          <p:nvPr/>
        </p:nvGrpSpPr>
        <p:grpSpPr>
          <a:xfrm>
            <a:off x="446465" y="3167060"/>
            <a:ext cx="2960391" cy="1212125"/>
            <a:chOff x="0" y="0"/>
            <a:chExt cx="2960390" cy="1212123"/>
          </a:xfrm>
        </p:grpSpPr>
        <p:sp>
          <p:nvSpPr>
            <p:cNvPr id="342" name="Google Shape;342;p23"/>
            <p:cNvSpPr/>
            <p:nvPr/>
          </p:nvSpPr>
          <p:spPr>
            <a:xfrm>
              <a:off x="0" y="0"/>
              <a:ext cx="2960390" cy="1212123"/>
            </a:xfrm>
            <a:prstGeom prst="roundRect">
              <a:avLst>
                <a:gd name="adj" fmla="val 50000"/>
              </a:avLst>
            </a:prstGeom>
            <a:noFill/>
            <a:ln w="12700" cap="flat" cmpd="sng">
              <a:solidFill>
                <a:srgbClr val="F1A039"/>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pic>
          <p:nvPicPr>
            <p:cNvPr id="343" name="Google Shape;343;p23" descr="Изображение"/>
            <p:cNvPicPr preferRelativeResize="0"/>
            <p:nvPr/>
          </p:nvPicPr>
          <p:blipFill rotWithShape="1">
            <a:blip r:embed="rId5">
              <a:alphaModFix/>
            </a:blip>
            <a:srcRect/>
            <a:stretch/>
          </p:blipFill>
          <p:spPr>
            <a:xfrm>
              <a:off x="554045" y="171140"/>
              <a:ext cx="215074" cy="869842"/>
            </a:xfrm>
            <a:prstGeom prst="rect">
              <a:avLst/>
            </a:prstGeom>
            <a:noFill/>
            <a:ln>
              <a:noFill/>
            </a:ln>
          </p:spPr>
        </p:pic>
        <p:pic>
          <p:nvPicPr>
            <p:cNvPr id="344" name="Google Shape;344;p23" descr="Изображение"/>
            <p:cNvPicPr preferRelativeResize="0"/>
            <p:nvPr/>
          </p:nvPicPr>
          <p:blipFill rotWithShape="1">
            <a:blip r:embed="rId6">
              <a:alphaModFix/>
            </a:blip>
            <a:srcRect/>
            <a:stretch/>
          </p:blipFill>
          <p:spPr>
            <a:xfrm>
              <a:off x="1215692" y="171140"/>
              <a:ext cx="529005" cy="869842"/>
            </a:xfrm>
            <a:prstGeom prst="rect">
              <a:avLst/>
            </a:prstGeom>
            <a:noFill/>
            <a:ln>
              <a:noFill/>
            </a:ln>
          </p:spPr>
        </p:pic>
        <p:sp>
          <p:nvSpPr>
            <p:cNvPr id="345" name="Google Shape;345;p23"/>
            <p:cNvSpPr txBox="1"/>
            <p:nvPr/>
          </p:nvSpPr>
          <p:spPr>
            <a:xfrm>
              <a:off x="630448" y="370471"/>
              <a:ext cx="751169" cy="471181"/>
            </a:xfrm>
            <a:prstGeom prst="rect">
              <a:avLst/>
            </a:prstGeom>
            <a:noFill/>
            <a:ln>
              <a:noFill/>
            </a:ln>
          </p:spPr>
          <p:txBody>
            <a:bodyPr spcFirstLastPara="1" wrap="square" lIns="91400" tIns="91400" rIns="91400" bIns="91400" anchor="t" anchorCtr="0">
              <a:normAutofit fontScale="92500" lnSpcReduction="10000"/>
            </a:bodyPr>
            <a:lstStyle/>
            <a:p>
              <a:pPr marL="0" marR="0" lvl="0" indent="0" algn="ctr" rtl="0">
                <a:lnSpc>
                  <a:spcPct val="100000"/>
                </a:lnSpc>
                <a:spcBef>
                  <a:spcPts val="0"/>
                </a:spcBef>
                <a:spcAft>
                  <a:spcPts val="0"/>
                </a:spcAft>
                <a:buClr>
                  <a:srgbClr val="FF9B00"/>
                </a:buClr>
                <a:buSzPct val="100000"/>
                <a:buFont typeface="Arial"/>
                <a:buNone/>
              </a:pPr>
              <a:r>
                <a:rPr lang="en-US" sz="2240" b="0" i="0" u="none" strike="noStrike" cap="none">
                  <a:solidFill>
                    <a:srgbClr val="FF9B00"/>
                  </a:solidFill>
                  <a:latin typeface="Gilroy" pitchFamily="2" charset="77"/>
                  <a:sym typeface="Arial"/>
                </a:rPr>
                <a:t>+</a:t>
              </a:r>
              <a:endParaRPr>
                <a:latin typeface="Gilroy" pitchFamily="2" charset="77"/>
              </a:endParaRPr>
            </a:p>
          </p:txBody>
        </p:sp>
        <p:sp>
          <p:nvSpPr>
            <p:cNvPr id="346" name="Google Shape;346;p23"/>
            <p:cNvSpPr txBox="1"/>
            <p:nvPr/>
          </p:nvSpPr>
          <p:spPr>
            <a:xfrm>
              <a:off x="1899645" y="383171"/>
              <a:ext cx="751169" cy="471181"/>
            </a:xfrm>
            <a:prstGeom prst="rect">
              <a:avLst/>
            </a:prstGeom>
            <a:noFill/>
            <a:ln>
              <a:noFill/>
            </a:ln>
          </p:spPr>
          <p:txBody>
            <a:bodyPr spcFirstLastPara="1" wrap="square" lIns="91400" tIns="91400" rIns="91400" bIns="91400" anchor="t" anchorCtr="0">
              <a:normAutofit fontScale="92500" lnSpcReduction="10000"/>
            </a:bodyPr>
            <a:lstStyle/>
            <a:p>
              <a:pPr marL="0" marR="0" lvl="0" indent="0" algn="ctr" rtl="0">
                <a:lnSpc>
                  <a:spcPct val="100000"/>
                </a:lnSpc>
                <a:spcBef>
                  <a:spcPts val="0"/>
                </a:spcBef>
                <a:spcAft>
                  <a:spcPts val="0"/>
                </a:spcAft>
                <a:buClr>
                  <a:srgbClr val="363F47"/>
                </a:buClr>
                <a:buSzPct val="100000"/>
                <a:buFont typeface="Arial"/>
                <a:buNone/>
              </a:pPr>
              <a:r>
                <a:rPr lang="en-US" sz="2296" b="0" i="0" u="none" strike="noStrike" cap="none">
                  <a:solidFill>
                    <a:srgbClr val="363F47"/>
                  </a:solidFill>
                  <a:latin typeface="Gilroy" pitchFamily="2" charset="77"/>
                  <a:sym typeface="Arial"/>
                </a:rPr>
                <a:t>x2</a:t>
              </a:r>
              <a:endParaRPr>
                <a:latin typeface="Gilroy" pitchFamily="2" charset="77"/>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24" descr="11_metastick копия.png"/>
          <p:cNvPicPr preferRelativeResize="0"/>
          <p:nvPr/>
        </p:nvPicPr>
        <p:blipFill rotWithShape="1">
          <a:blip r:embed="rId3">
            <a:alphaModFix/>
          </a:blip>
          <a:srcRect/>
          <a:stretch/>
        </p:blipFill>
        <p:spPr>
          <a:xfrm>
            <a:off x="-24041" y="-38953"/>
            <a:ext cx="10363853" cy="5221406"/>
          </a:xfrm>
          <a:prstGeom prst="rect">
            <a:avLst/>
          </a:prstGeom>
          <a:noFill/>
          <a:ln>
            <a:noFill/>
          </a:ln>
        </p:spPr>
      </p:pic>
      <p:sp>
        <p:nvSpPr>
          <p:cNvPr id="352" name="Google Shape;352;p24"/>
          <p:cNvSpPr txBox="1">
            <a:spLocks noGrp="1"/>
          </p:cNvSpPr>
          <p:nvPr>
            <p:ph type="ctrTitle" idx="4294967295"/>
          </p:nvPr>
        </p:nvSpPr>
        <p:spPr>
          <a:xfrm>
            <a:off x="310847" y="319124"/>
            <a:ext cx="8633988" cy="852678"/>
          </a:xfrm>
          <a:prstGeom prst="rect">
            <a:avLst/>
          </a:prstGeom>
          <a:noFill/>
          <a:ln>
            <a:noFill/>
          </a:ln>
        </p:spPr>
        <p:txBody>
          <a:bodyPr spcFirstLastPara="1" wrap="square" lIns="91400" tIns="91400" rIns="91400" bIns="91400" anchor="t" anchorCtr="0">
            <a:normAutofit/>
          </a:bodyPr>
          <a:lstStyle/>
          <a:p>
            <a:pPr marL="0" lvl="0" indent="0" algn="l" rtl="0">
              <a:spcBef>
                <a:spcPts val="0"/>
              </a:spcBef>
              <a:spcAft>
                <a:spcPts val="0"/>
              </a:spcAft>
              <a:buClr>
                <a:schemeClr val="dk1"/>
              </a:buClr>
              <a:buSzPct val="100000"/>
              <a:buFont typeface="Arial"/>
              <a:buNone/>
            </a:pPr>
            <a:r>
              <a:rPr lang="en-US" b="1">
                <a:solidFill>
                  <a:srgbClr val="38761D"/>
                </a:solidFill>
                <a:latin typeface="Gilroy" pitchFamily="2" charset="77"/>
                <a:ea typeface="Helvetica Neue"/>
                <a:cs typeface="Helvetica Neue"/>
                <a:sym typeface="Helvetica Neue"/>
              </a:rPr>
              <a:t>Metastick will help:</a:t>
            </a:r>
            <a:endParaRPr b="1">
              <a:solidFill>
                <a:srgbClr val="38761D"/>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363F47"/>
              </a:buClr>
              <a:buSzPct val="100000"/>
              <a:buFont typeface="Arial"/>
              <a:buNone/>
            </a:pPr>
            <a:endParaRPr>
              <a:solidFill>
                <a:srgbClr val="363F47"/>
              </a:solidFill>
              <a:latin typeface="Gilroy" pitchFamily="2" charset="77"/>
            </a:endParaRPr>
          </a:p>
        </p:txBody>
      </p:sp>
      <p:pic>
        <p:nvPicPr>
          <p:cNvPr id="353" name="Google Shape;353;p24" descr="image10.png"/>
          <p:cNvPicPr preferRelativeResize="0"/>
          <p:nvPr/>
        </p:nvPicPr>
        <p:blipFill rotWithShape="1">
          <a:blip r:embed="rId4">
            <a:alphaModFix/>
          </a:blip>
          <a:srcRect/>
          <a:stretch/>
        </p:blipFill>
        <p:spPr>
          <a:xfrm>
            <a:off x="8013700" y="4782446"/>
            <a:ext cx="812800" cy="203778"/>
          </a:xfrm>
          <a:prstGeom prst="rect">
            <a:avLst/>
          </a:prstGeom>
          <a:noFill/>
          <a:ln>
            <a:noFill/>
          </a:ln>
        </p:spPr>
      </p:pic>
      <p:sp>
        <p:nvSpPr>
          <p:cNvPr id="354" name="Google Shape;354;p24"/>
          <p:cNvSpPr txBox="1"/>
          <p:nvPr/>
        </p:nvSpPr>
        <p:spPr>
          <a:xfrm>
            <a:off x="385550" y="1118950"/>
            <a:ext cx="4995342" cy="2346766"/>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US" sz="1600" dirty="0">
                <a:solidFill>
                  <a:schemeClr val="dk1"/>
                </a:solidFill>
                <a:latin typeface="Gilroy" pitchFamily="2" charset="77"/>
                <a:ea typeface="Helvetica Neue"/>
                <a:cs typeface="Helvetica Neue"/>
                <a:sym typeface="Helvetica Neue"/>
              </a:rPr>
              <a:t>Maintain a balanced intestinal microflora </a:t>
            </a:r>
            <a:endParaRPr sz="1600" dirty="0">
              <a:solidFill>
                <a:schemeClr val="dk1"/>
              </a:solidFill>
              <a:latin typeface="Gilroy" pitchFamily="2" charset="77"/>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US" sz="1600" dirty="0">
                <a:solidFill>
                  <a:schemeClr val="dk1"/>
                </a:solidFill>
                <a:latin typeface="Gilroy" pitchFamily="2" charset="77"/>
                <a:ea typeface="Helvetica Neue"/>
                <a:cs typeface="Helvetica Neue"/>
                <a:sym typeface="Helvetica Neue"/>
              </a:rPr>
              <a:t>Support digestion and nutrient absorption</a:t>
            </a:r>
            <a:endParaRPr sz="1600" dirty="0">
              <a:solidFill>
                <a:schemeClr val="dk1"/>
              </a:solidFill>
              <a:latin typeface="Gilroy" pitchFamily="2" charset="77"/>
              <a:ea typeface="Helvetica Neue"/>
              <a:cs typeface="Helvetica Neue"/>
              <a:sym typeface="Helvetica Neue"/>
            </a:endParaRPr>
          </a:p>
          <a:p>
            <a:pPr marL="457200" marR="0" lvl="0" indent="-304800" algn="l" rtl="0">
              <a:lnSpc>
                <a:spcPct val="115000"/>
              </a:lnSpc>
              <a:spcBef>
                <a:spcPts val="0"/>
              </a:spcBef>
              <a:spcAft>
                <a:spcPts val="0"/>
              </a:spcAft>
              <a:buClr>
                <a:schemeClr val="dk1"/>
              </a:buClr>
              <a:buSzPts val="1200"/>
              <a:buFont typeface="Helvetica Neue"/>
              <a:buChar char="●"/>
            </a:pPr>
            <a:r>
              <a:rPr lang="en-US" sz="1600" dirty="0">
                <a:solidFill>
                  <a:schemeClr val="dk1"/>
                </a:solidFill>
                <a:latin typeface="Gilroy" pitchFamily="2" charset="77"/>
                <a:ea typeface="Helvetica Neue"/>
                <a:cs typeface="Helvetica Neue"/>
                <a:sym typeface="Helvetica Neue"/>
              </a:rPr>
              <a:t>Hinder gastrointestinal discomfort and normalize stool</a:t>
            </a:r>
            <a:endParaRPr sz="1600" dirty="0">
              <a:solidFill>
                <a:schemeClr val="dk1"/>
              </a:solidFill>
              <a:latin typeface="Gilroy" pitchFamily="2" charset="77"/>
              <a:ea typeface="Helvetica Neue"/>
              <a:cs typeface="Helvetica Neue"/>
              <a:sym typeface="Helvetica Neue"/>
            </a:endParaRPr>
          </a:p>
          <a:p>
            <a:pPr marL="457200" marR="0" lvl="0" indent="-304800" algn="l" rtl="0">
              <a:lnSpc>
                <a:spcPct val="115000"/>
              </a:lnSpc>
              <a:spcBef>
                <a:spcPts val="0"/>
              </a:spcBef>
              <a:spcAft>
                <a:spcPts val="0"/>
              </a:spcAft>
              <a:buClr>
                <a:schemeClr val="dk1"/>
              </a:buClr>
              <a:buSzPts val="1200"/>
              <a:buFont typeface="Helvetica Neue"/>
              <a:buChar char="●"/>
            </a:pPr>
            <a:r>
              <a:rPr lang="en-US" sz="1600" dirty="0">
                <a:solidFill>
                  <a:schemeClr val="dk1"/>
                </a:solidFill>
                <a:latin typeface="Gilroy" pitchFamily="2" charset="77"/>
                <a:ea typeface="Helvetica Neue"/>
                <a:cs typeface="Helvetica Neue"/>
                <a:sym typeface="Helvetica Neue"/>
              </a:rPr>
              <a:t>Promote a healthier metabolism</a:t>
            </a:r>
            <a:endParaRPr sz="1600" dirty="0">
              <a:solidFill>
                <a:schemeClr val="dk1"/>
              </a:solidFill>
              <a:latin typeface="Gilroy" pitchFamily="2" charset="77"/>
              <a:ea typeface="Helvetica Neue"/>
              <a:cs typeface="Helvetica Neue"/>
              <a:sym typeface="Helvetica Neue"/>
            </a:endParaRPr>
          </a:p>
          <a:p>
            <a:pPr marL="457200" marR="0" lvl="0" indent="-304800" algn="l" rtl="0">
              <a:lnSpc>
                <a:spcPct val="115000"/>
              </a:lnSpc>
              <a:spcBef>
                <a:spcPts val="0"/>
              </a:spcBef>
              <a:spcAft>
                <a:spcPts val="0"/>
              </a:spcAft>
              <a:buClr>
                <a:schemeClr val="dk1"/>
              </a:buClr>
              <a:buSzPts val="1200"/>
              <a:buFont typeface="Helvetica Neue"/>
              <a:buChar char="●"/>
            </a:pPr>
            <a:r>
              <a:rPr lang="en-US" sz="1600" dirty="0">
                <a:solidFill>
                  <a:schemeClr val="dk1"/>
                </a:solidFill>
                <a:latin typeface="Gilroy" pitchFamily="2" charset="77"/>
                <a:ea typeface="Helvetica Neue"/>
                <a:cs typeface="Helvetica Neue"/>
                <a:sym typeface="Helvetica Neue"/>
              </a:rPr>
              <a:t>Boost your immune system</a:t>
            </a:r>
            <a:endParaRPr sz="1600" dirty="0">
              <a:solidFill>
                <a:schemeClr val="dk1"/>
              </a:solidFill>
              <a:latin typeface="Gilroy" pitchFamily="2" charset="77"/>
              <a:ea typeface="Helvetica Neue"/>
              <a:cs typeface="Helvetica Neue"/>
              <a:sym typeface="Helvetica Neue"/>
            </a:endParaRPr>
          </a:p>
          <a:p>
            <a:pPr marL="457200" marR="0" lvl="0" indent="0" algn="l" rtl="0">
              <a:lnSpc>
                <a:spcPct val="115000"/>
              </a:lnSpc>
              <a:spcBef>
                <a:spcPts val="0"/>
              </a:spcBef>
              <a:spcAft>
                <a:spcPts val="0"/>
              </a:spcAft>
              <a:buNone/>
            </a:pPr>
            <a:endParaRPr b="1" dirty="0">
              <a:solidFill>
                <a:schemeClr val="dk1"/>
              </a:solidFill>
              <a:latin typeface="Gilroy" pitchFamily="2" charset="77"/>
            </a:endParaRPr>
          </a:p>
          <a:p>
            <a:pPr marL="0" lvl="0" indent="0" algn="l" rtl="0">
              <a:spcBef>
                <a:spcPts val="0"/>
              </a:spcBef>
              <a:spcAft>
                <a:spcPts val="0"/>
              </a:spcAft>
              <a:buNone/>
            </a:pPr>
            <a:endParaRPr b="1" dirty="0">
              <a:latin typeface="Gilroy" pitchFamily="2" charset="77"/>
            </a:endParaRPr>
          </a:p>
        </p:txBody>
      </p:sp>
      <p:sp>
        <p:nvSpPr>
          <p:cNvPr id="355" name="Google Shape;355;p24"/>
          <p:cNvSpPr txBox="1"/>
          <p:nvPr/>
        </p:nvSpPr>
        <p:spPr>
          <a:xfrm>
            <a:off x="2989238" y="4684299"/>
            <a:ext cx="3511150" cy="400079"/>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spAutoFit/>
          </a:bodyPr>
          <a:lstStyle/>
          <a:p>
            <a:pPr marL="0" lvl="0" indent="0" algn="ctr" rtl="0">
              <a:spcBef>
                <a:spcPts val="0"/>
              </a:spcBef>
              <a:spcAft>
                <a:spcPts val="0"/>
              </a:spcAft>
              <a:buNone/>
            </a:pPr>
            <a:r>
              <a:rPr lang="en-US" sz="700">
                <a:solidFill>
                  <a:schemeClr val="lt2"/>
                </a:solidFill>
                <a:latin typeface="Gilroy" pitchFamily="2" charset="77"/>
                <a:ea typeface="Helvetica Neue"/>
                <a:cs typeface="Helvetica Neue"/>
                <a:sym typeface="Helvetica Neue"/>
              </a:rPr>
              <a:t>This statement has not been evaluated by the Food and Drug Administration. This product is not intended to diagnose, treat, cure, or prevent any disease</a:t>
            </a:r>
            <a:endParaRPr sz="100">
              <a:solidFill>
                <a:schemeClr val="lt2"/>
              </a:solidFill>
              <a:latin typeface="Gilroy" pitchFamily="2" charset="77"/>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25" descr="dan-gold-E6HjQaB7UEA-unsplash.jpg"/>
          <p:cNvPicPr preferRelativeResize="0"/>
          <p:nvPr/>
        </p:nvPicPr>
        <p:blipFill rotWithShape="1">
          <a:blip r:embed="rId3">
            <a:alphaModFix/>
          </a:blip>
          <a:srcRect l="15998" t="12644" r="8422" b="16296"/>
          <a:stretch/>
        </p:blipFill>
        <p:spPr>
          <a:xfrm rot="-5400000">
            <a:off x="4727707" y="746984"/>
            <a:ext cx="5183122" cy="3654955"/>
          </a:xfrm>
          <a:prstGeom prst="rect">
            <a:avLst/>
          </a:prstGeom>
          <a:noFill/>
          <a:ln>
            <a:noFill/>
          </a:ln>
        </p:spPr>
      </p:pic>
      <p:sp>
        <p:nvSpPr>
          <p:cNvPr id="361" name="Google Shape;361;p25"/>
          <p:cNvSpPr txBox="1">
            <a:spLocks noGrp="1"/>
          </p:cNvSpPr>
          <p:nvPr>
            <p:ph type="ctrTitle" idx="4294967295"/>
          </p:nvPr>
        </p:nvSpPr>
        <p:spPr>
          <a:xfrm>
            <a:off x="319314" y="319125"/>
            <a:ext cx="8633988" cy="1770261"/>
          </a:xfrm>
          <a:prstGeom prst="rect">
            <a:avLst/>
          </a:prstGeom>
          <a:noFill/>
          <a:ln>
            <a:noFill/>
          </a:ln>
        </p:spPr>
        <p:txBody>
          <a:bodyPr spcFirstLastPara="1" wrap="square" lIns="91400" tIns="91400" rIns="91400" bIns="91400" anchor="t" anchorCtr="0">
            <a:normAutofit/>
          </a:bodyPr>
          <a:lstStyle/>
          <a:p>
            <a:pPr marL="0" lvl="0" indent="0" algn="l" rtl="0">
              <a:spcBef>
                <a:spcPts val="0"/>
              </a:spcBef>
              <a:spcAft>
                <a:spcPts val="0"/>
              </a:spcAft>
              <a:buClr>
                <a:schemeClr val="dk1"/>
              </a:buClr>
              <a:buSzPts val="2800"/>
              <a:buFont typeface="Arial"/>
              <a:buNone/>
            </a:pPr>
            <a:r>
              <a:rPr lang="en-US" b="1">
                <a:solidFill>
                  <a:srgbClr val="FF9B00"/>
                </a:solidFill>
                <a:latin typeface="Gilroy" pitchFamily="2" charset="77"/>
                <a:ea typeface="Helvetica Neue"/>
                <a:cs typeface="Helvetica Neue"/>
                <a:sym typeface="Helvetica Neue"/>
              </a:rPr>
              <a:t>Metastick is for </a:t>
            </a:r>
            <a:br>
              <a:rPr lang="en-US" b="1">
                <a:solidFill>
                  <a:srgbClr val="FF9B00"/>
                </a:solidFill>
                <a:latin typeface="Gilroy" pitchFamily="2" charset="77"/>
                <a:ea typeface="Helvetica Neue"/>
                <a:cs typeface="Helvetica Neue"/>
                <a:sym typeface="Helvetica Neue"/>
              </a:rPr>
            </a:br>
            <a:r>
              <a:rPr lang="en-US" b="1">
                <a:solidFill>
                  <a:srgbClr val="FF9B00"/>
                </a:solidFill>
                <a:latin typeface="Gilroy" pitchFamily="2" charset="77"/>
                <a:ea typeface="Helvetica Neue"/>
                <a:cs typeface="Helvetica Neue"/>
                <a:sym typeface="Helvetica Neue"/>
              </a:rPr>
              <a:t>those who:</a:t>
            </a:r>
            <a:endParaRPr b="1">
              <a:solidFill>
                <a:srgbClr val="FF9B00"/>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FF9B00"/>
              </a:buClr>
              <a:buSzPts val="2800"/>
              <a:buFont typeface="Arial"/>
              <a:buNone/>
            </a:pPr>
            <a:endParaRPr>
              <a:solidFill>
                <a:srgbClr val="FF9B00"/>
              </a:solidFill>
              <a:latin typeface="Gilroy" pitchFamily="2" charset="77"/>
            </a:endParaRPr>
          </a:p>
        </p:txBody>
      </p:sp>
      <p:pic>
        <p:nvPicPr>
          <p:cNvPr id="362" name="Google Shape;362;p25" descr="Image"/>
          <p:cNvPicPr preferRelativeResize="0"/>
          <p:nvPr/>
        </p:nvPicPr>
        <p:blipFill rotWithShape="1">
          <a:blip r:embed="rId4">
            <a:alphaModFix/>
          </a:blip>
          <a:srcRect/>
          <a:stretch/>
        </p:blipFill>
        <p:spPr>
          <a:xfrm>
            <a:off x="8013700" y="4782532"/>
            <a:ext cx="812800" cy="203780"/>
          </a:xfrm>
          <a:prstGeom prst="rect">
            <a:avLst/>
          </a:prstGeom>
          <a:noFill/>
          <a:ln>
            <a:noFill/>
          </a:ln>
        </p:spPr>
      </p:pic>
      <p:pic>
        <p:nvPicPr>
          <p:cNvPr id="363" name="Google Shape;363;p25" descr="Image"/>
          <p:cNvPicPr preferRelativeResize="0"/>
          <p:nvPr/>
        </p:nvPicPr>
        <p:blipFill rotWithShape="1">
          <a:blip r:embed="rId4">
            <a:alphaModFix/>
          </a:blip>
          <a:srcRect/>
          <a:stretch/>
        </p:blipFill>
        <p:spPr>
          <a:xfrm>
            <a:off x="8013700" y="4782532"/>
            <a:ext cx="812800" cy="203780"/>
          </a:xfrm>
          <a:prstGeom prst="rect">
            <a:avLst/>
          </a:prstGeom>
          <a:noFill/>
          <a:ln>
            <a:noFill/>
          </a:ln>
        </p:spPr>
      </p:pic>
      <p:sp>
        <p:nvSpPr>
          <p:cNvPr id="364" name="Google Shape;364;p25"/>
          <p:cNvSpPr txBox="1"/>
          <p:nvPr/>
        </p:nvSpPr>
        <p:spPr>
          <a:xfrm>
            <a:off x="319324" y="1312525"/>
            <a:ext cx="5172465" cy="2400627"/>
          </a:xfrm>
          <a:prstGeom prst="rect">
            <a:avLst/>
          </a:prstGeom>
          <a:noFill/>
          <a:ln>
            <a:noFill/>
          </a:ln>
        </p:spPr>
        <p:txBody>
          <a:bodyPr spcFirstLastPara="1" wrap="square" lIns="91425" tIns="91425" rIns="91425" bIns="91425" anchor="t" anchorCtr="0">
            <a:spAutoFit/>
          </a:bodyPr>
          <a:lstStyle/>
          <a:p>
            <a:pPr marL="457200" marR="0" lvl="0" indent="-317500" algn="l" rtl="0">
              <a:lnSpc>
                <a:spcPct val="150000"/>
              </a:lnSpc>
              <a:spcBef>
                <a:spcPts val="0"/>
              </a:spcBef>
              <a:spcAft>
                <a:spcPts val="0"/>
              </a:spcAft>
              <a:buClr>
                <a:schemeClr val="dk1"/>
              </a:buClr>
              <a:buSzPts val="1400"/>
              <a:buChar char="●"/>
            </a:pPr>
            <a:r>
              <a:rPr lang="en-US" sz="1600" dirty="0">
                <a:solidFill>
                  <a:schemeClr val="dk1"/>
                </a:solidFill>
                <a:latin typeface="Gilroy" pitchFamily="2" charset="77"/>
              </a:rPr>
              <a:t>Aren’t following a healthy diet most of the time</a:t>
            </a:r>
            <a:endParaRPr sz="1600" dirty="0">
              <a:solidFill>
                <a:schemeClr val="dk1"/>
              </a:solidFill>
              <a:latin typeface="Gilroy" pitchFamily="2" charset="77"/>
            </a:endParaRPr>
          </a:p>
          <a:p>
            <a:pPr marL="457200" marR="0" lvl="0" indent="-317500" algn="l" rtl="0">
              <a:lnSpc>
                <a:spcPct val="150000"/>
              </a:lnSpc>
              <a:spcBef>
                <a:spcPts val="0"/>
              </a:spcBef>
              <a:spcAft>
                <a:spcPts val="0"/>
              </a:spcAft>
              <a:buClr>
                <a:schemeClr val="dk1"/>
              </a:buClr>
              <a:buSzPts val="1400"/>
              <a:buChar char="●"/>
            </a:pPr>
            <a:r>
              <a:rPr lang="en-US" sz="1600" dirty="0">
                <a:solidFill>
                  <a:schemeClr val="dk1"/>
                </a:solidFill>
                <a:latin typeface="Gilroy" pitchFamily="2" charset="77"/>
              </a:rPr>
              <a:t>Need to improve their eating habits </a:t>
            </a:r>
            <a:endParaRPr sz="1600" dirty="0">
              <a:solidFill>
                <a:schemeClr val="dk1"/>
              </a:solidFill>
              <a:latin typeface="Gilroy" pitchFamily="2" charset="77"/>
            </a:endParaRPr>
          </a:p>
          <a:p>
            <a:pPr marL="457200" marR="0" lvl="0" indent="-317500" algn="l" rtl="0">
              <a:lnSpc>
                <a:spcPct val="150000"/>
              </a:lnSpc>
              <a:spcBef>
                <a:spcPts val="0"/>
              </a:spcBef>
              <a:spcAft>
                <a:spcPts val="0"/>
              </a:spcAft>
              <a:buClr>
                <a:schemeClr val="dk1"/>
              </a:buClr>
              <a:buSzPts val="1400"/>
              <a:buChar char="●"/>
            </a:pPr>
            <a:r>
              <a:rPr lang="en-US" sz="1600" dirty="0">
                <a:solidFill>
                  <a:schemeClr val="dk1"/>
                </a:solidFill>
                <a:latin typeface="Gilroy" pitchFamily="2" charset="77"/>
              </a:rPr>
              <a:t>Experience too much stress </a:t>
            </a:r>
            <a:endParaRPr sz="1600" dirty="0">
              <a:solidFill>
                <a:schemeClr val="dk1"/>
              </a:solidFill>
              <a:latin typeface="Gilroy" pitchFamily="2" charset="77"/>
            </a:endParaRPr>
          </a:p>
          <a:p>
            <a:pPr marL="457200" marR="0" lvl="0" indent="-317500" algn="l" rtl="0">
              <a:lnSpc>
                <a:spcPct val="150000"/>
              </a:lnSpc>
              <a:spcBef>
                <a:spcPts val="0"/>
              </a:spcBef>
              <a:spcAft>
                <a:spcPts val="0"/>
              </a:spcAft>
              <a:buClr>
                <a:schemeClr val="dk1"/>
              </a:buClr>
              <a:buSzPts val="1400"/>
              <a:buChar char="●"/>
            </a:pPr>
            <a:r>
              <a:rPr lang="en-US" sz="1600" dirty="0">
                <a:solidFill>
                  <a:schemeClr val="dk1"/>
                </a:solidFill>
                <a:latin typeface="Gilroy" pitchFamily="2" charset="77"/>
              </a:rPr>
              <a:t>Smoke</a:t>
            </a:r>
            <a:endParaRPr sz="1600" dirty="0">
              <a:solidFill>
                <a:schemeClr val="dk1"/>
              </a:solidFill>
              <a:latin typeface="Gilroy" pitchFamily="2" charset="77"/>
            </a:endParaRPr>
          </a:p>
          <a:p>
            <a:pPr marL="457200" marR="0" lvl="0" indent="-317500" algn="l" rtl="0">
              <a:lnSpc>
                <a:spcPct val="150000"/>
              </a:lnSpc>
              <a:spcBef>
                <a:spcPts val="0"/>
              </a:spcBef>
              <a:spcAft>
                <a:spcPts val="0"/>
              </a:spcAft>
              <a:buClr>
                <a:schemeClr val="dk1"/>
              </a:buClr>
              <a:buSzPts val="1400"/>
              <a:buChar char="●"/>
            </a:pPr>
            <a:r>
              <a:rPr lang="en-US" sz="1600" dirty="0">
                <a:solidFill>
                  <a:schemeClr val="dk1"/>
                </a:solidFill>
                <a:latin typeface="Gilroy" pitchFamily="2" charset="77"/>
              </a:rPr>
              <a:t>Occasionally drink too much alcohol</a:t>
            </a:r>
            <a:endParaRPr sz="1600" dirty="0">
              <a:solidFill>
                <a:schemeClr val="dk1"/>
              </a:solidFill>
              <a:latin typeface="Gilroy" pitchFamily="2" charset="77"/>
            </a:endParaRPr>
          </a:p>
          <a:p>
            <a:pPr marL="457200" marR="0" lvl="0" indent="-317500" algn="l" rtl="0">
              <a:lnSpc>
                <a:spcPct val="150000"/>
              </a:lnSpc>
              <a:spcBef>
                <a:spcPts val="0"/>
              </a:spcBef>
              <a:spcAft>
                <a:spcPts val="0"/>
              </a:spcAft>
              <a:buClr>
                <a:schemeClr val="dk1"/>
              </a:buClr>
              <a:buSzPts val="1400"/>
              <a:buChar char="●"/>
            </a:pPr>
            <a:r>
              <a:rPr lang="en-US" sz="1600" dirty="0">
                <a:solidFill>
                  <a:schemeClr val="dk1"/>
                </a:solidFill>
                <a:latin typeface="Gilroy" pitchFamily="2" charset="77"/>
              </a:rPr>
              <a:t>Want to have better appetite control</a:t>
            </a:r>
            <a:endParaRPr sz="1600" dirty="0">
              <a:latin typeface="Gilroy" pitchFamily="2" charset="77"/>
            </a:endParaRPr>
          </a:p>
        </p:txBody>
      </p:sp>
      <p:sp>
        <p:nvSpPr>
          <p:cNvPr id="365" name="Google Shape;365;p25"/>
          <p:cNvSpPr txBox="1"/>
          <p:nvPr/>
        </p:nvSpPr>
        <p:spPr>
          <a:xfrm>
            <a:off x="907913" y="4632324"/>
            <a:ext cx="3433082" cy="400079"/>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spAutoFit/>
          </a:bodyPr>
          <a:lstStyle/>
          <a:p>
            <a:pPr marL="0" lvl="0" indent="0" algn="ctr" rtl="0">
              <a:spcBef>
                <a:spcPts val="0"/>
              </a:spcBef>
              <a:spcAft>
                <a:spcPts val="0"/>
              </a:spcAft>
              <a:buNone/>
            </a:pPr>
            <a:r>
              <a:rPr lang="en-US" sz="700">
                <a:solidFill>
                  <a:schemeClr val="lt2"/>
                </a:solidFill>
                <a:latin typeface="Gilroy" pitchFamily="2" charset="77"/>
                <a:ea typeface="Helvetica Neue"/>
                <a:cs typeface="Helvetica Neue"/>
                <a:sym typeface="Helvetica Neue"/>
              </a:rPr>
              <a:t>This statement has not been evaluated by the Food and Drug Administration. This product is not intended to diagnose, treat, cure, or prevent any disease</a:t>
            </a:r>
            <a:endParaRPr sz="100">
              <a:solidFill>
                <a:schemeClr val="lt2"/>
              </a:solidFill>
              <a:latin typeface="Gilroy" pitchFamily="2" charset="77"/>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26" descr="Google Shape;263;p36"/>
          <p:cNvPicPr preferRelativeResize="0"/>
          <p:nvPr/>
        </p:nvPicPr>
        <p:blipFill rotWithShape="1">
          <a:blip r:embed="rId3">
            <a:alphaModFix/>
          </a:blip>
          <a:srcRect t="2162" r="2162"/>
          <a:stretch/>
        </p:blipFill>
        <p:spPr>
          <a:xfrm>
            <a:off x="0" y="0"/>
            <a:ext cx="9144000" cy="5143500"/>
          </a:xfrm>
          <a:prstGeom prst="rect">
            <a:avLst/>
          </a:prstGeom>
          <a:noFill/>
          <a:ln>
            <a:noFill/>
          </a:ln>
        </p:spPr>
      </p:pic>
      <p:sp>
        <p:nvSpPr>
          <p:cNvPr id="371" name="Google Shape;371;p26"/>
          <p:cNvSpPr txBox="1">
            <a:spLocks noGrp="1"/>
          </p:cNvSpPr>
          <p:nvPr>
            <p:ph type="ctrTitle" idx="4294967295"/>
          </p:nvPr>
        </p:nvSpPr>
        <p:spPr>
          <a:xfrm>
            <a:off x="310847" y="319124"/>
            <a:ext cx="8633988" cy="852678"/>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FDFFC8"/>
              </a:buClr>
              <a:buSzPts val="2800"/>
              <a:buFont typeface="Arial"/>
              <a:buNone/>
            </a:pPr>
            <a:r>
              <a:rPr lang="en-US" sz="2800" b="1" i="0" u="none" strike="noStrike" cap="none" dirty="0" err="1">
                <a:solidFill>
                  <a:srgbClr val="FDFFC8"/>
                </a:solidFill>
                <a:latin typeface="Gilroy" pitchFamily="2" charset="77"/>
                <a:sym typeface="Arial"/>
              </a:rPr>
              <a:t>Metastick</a:t>
            </a:r>
            <a:endParaRPr b="1" dirty="0">
              <a:latin typeface="Gilroy" pitchFamily="2" charset="77"/>
            </a:endParaRPr>
          </a:p>
        </p:txBody>
      </p:sp>
      <p:pic>
        <p:nvPicPr>
          <p:cNvPr id="372" name="Google Shape;372;p26" descr="image10.png"/>
          <p:cNvPicPr preferRelativeResize="0"/>
          <p:nvPr/>
        </p:nvPicPr>
        <p:blipFill rotWithShape="1">
          <a:blip r:embed="rId4">
            <a:alphaModFix/>
          </a:blip>
          <a:srcRect/>
          <a:stretch/>
        </p:blipFill>
        <p:spPr>
          <a:xfrm>
            <a:off x="8013700" y="4782446"/>
            <a:ext cx="812800" cy="203778"/>
          </a:xfrm>
          <a:prstGeom prst="rect">
            <a:avLst/>
          </a:prstGeom>
          <a:noFill/>
          <a:ln>
            <a:noFill/>
          </a:ln>
        </p:spPr>
      </p:pic>
      <p:grpSp>
        <p:nvGrpSpPr>
          <p:cNvPr id="373" name="Google Shape;373;p26"/>
          <p:cNvGrpSpPr/>
          <p:nvPr/>
        </p:nvGrpSpPr>
        <p:grpSpPr>
          <a:xfrm>
            <a:off x="514906" y="1241084"/>
            <a:ext cx="499683" cy="499683"/>
            <a:chOff x="0" y="0"/>
            <a:chExt cx="666066" cy="666066"/>
          </a:xfrm>
        </p:grpSpPr>
        <p:pic>
          <p:nvPicPr>
            <p:cNvPr id="374" name="Google Shape;374;p26" descr="Vector 4.png"/>
            <p:cNvPicPr preferRelativeResize="0"/>
            <p:nvPr/>
          </p:nvPicPr>
          <p:blipFill rotWithShape="1">
            <a:blip r:embed="rId5">
              <a:alphaModFix/>
            </a:blip>
            <a:srcRect/>
            <a:stretch/>
          </p:blipFill>
          <p:spPr>
            <a:xfrm>
              <a:off x="142162" y="59982"/>
              <a:ext cx="389046" cy="546101"/>
            </a:xfrm>
            <a:prstGeom prst="rect">
              <a:avLst/>
            </a:prstGeom>
            <a:noFill/>
            <a:ln>
              <a:noFill/>
            </a:ln>
          </p:spPr>
        </p:pic>
        <p:sp>
          <p:nvSpPr>
            <p:cNvPr id="375" name="Google Shape;375;p26"/>
            <p:cNvSpPr/>
            <p:nvPr/>
          </p:nvSpPr>
          <p:spPr>
            <a:xfrm>
              <a:off x="0" y="0"/>
              <a:ext cx="666066" cy="666066"/>
            </a:xfrm>
            <a:prstGeom prst="ellipse">
              <a:avLst/>
            </a:prstGeom>
            <a:noFill/>
            <a:ln w="15225" cap="flat" cmpd="sng">
              <a:solidFill>
                <a:srgbClr val="4B4B4B"/>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grpSp>
      <p:grpSp>
        <p:nvGrpSpPr>
          <p:cNvPr id="376" name="Google Shape;376;p26"/>
          <p:cNvGrpSpPr/>
          <p:nvPr/>
        </p:nvGrpSpPr>
        <p:grpSpPr>
          <a:xfrm>
            <a:off x="514906" y="2021752"/>
            <a:ext cx="499683" cy="499683"/>
            <a:chOff x="0" y="0"/>
            <a:chExt cx="666066" cy="666066"/>
          </a:xfrm>
        </p:grpSpPr>
        <p:pic>
          <p:nvPicPr>
            <p:cNvPr id="377" name="Google Shape;377;p26" descr="timerr.png"/>
            <p:cNvPicPr preferRelativeResize="0"/>
            <p:nvPr/>
          </p:nvPicPr>
          <p:blipFill rotWithShape="1">
            <a:blip r:embed="rId6">
              <a:alphaModFix/>
            </a:blip>
            <a:srcRect/>
            <a:stretch/>
          </p:blipFill>
          <p:spPr>
            <a:xfrm>
              <a:off x="124604" y="123482"/>
              <a:ext cx="460066" cy="419101"/>
            </a:xfrm>
            <a:prstGeom prst="rect">
              <a:avLst/>
            </a:prstGeom>
            <a:noFill/>
            <a:ln>
              <a:noFill/>
            </a:ln>
          </p:spPr>
        </p:pic>
        <p:sp>
          <p:nvSpPr>
            <p:cNvPr id="378" name="Google Shape;378;p26"/>
            <p:cNvSpPr/>
            <p:nvPr/>
          </p:nvSpPr>
          <p:spPr>
            <a:xfrm>
              <a:off x="0" y="0"/>
              <a:ext cx="666066" cy="666066"/>
            </a:xfrm>
            <a:prstGeom prst="ellipse">
              <a:avLst/>
            </a:prstGeom>
            <a:noFill/>
            <a:ln w="15225" cap="flat" cmpd="sng">
              <a:solidFill>
                <a:srgbClr val="4B4B4B"/>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grpSp>
      <p:grpSp>
        <p:nvGrpSpPr>
          <p:cNvPr id="379" name="Google Shape;379;p26"/>
          <p:cNvGrpSpPr/>
          <p:nvPr/>
        </p:nvGrpSpPr>
        <p:grpSpPr>
          <a:xfrm>
            <a:off x="514906" y="2802420"/>
            <a:ext cx="499683" cy="499683"/>
            <a:chOff x="0" y="0"/>
            <a:chExt cx="666066" cy="666066"/>
          </a:xfrm>
        </p:grpSpPr>
        <p:pic>
          <p:nvPicPr>
            <p:cNvPr id="380" name="Google Shape;380;p26" descr="scienc.png"/>
            <p:cNvPicPr preferRelativeResize="0"/>
            <p:nvPr/>
          </p:nvPicPr>
          <p:blipFill rotWithShape="1">
            <a:blip r:embed="rId7">
              <a:alphaModFix/>
            </a:blip>
            <a:srcRect/>
            <a:stretch/>
          </p:blipFill>
          <p:spPr>
            <a:xfrm>
              <a:off x="176814" y="85382"/>
              <a:ext cx="352187" cy="469901"/>
            </a:xfrm>
            <a:prstGeom prst="rect">
              <a:avLst/>
            </a:prstGeom>
            <a:noFill/>
            <a:ln>
              <a:noFill/>
            </a:ln>
          </p:spPr>
        </p:pic>
        <p:sp>
          <p:nvSpPr>
            <p:cNvPr id="381" name="Google Shape;381;p26"/>
            <p:cNvSpPr/>
            <p:nvPr/>
          </p:nvSpPr>
          <p:spPr>
            <a:xfrm>
              <a:off x="0" y="0"/>
              <a:ext cx="666066" cy="666066"/>
            </a:xfrm>
            <a:prstGeom prst="ellipse">
              <a:avLst/>
            </a:prstGeom>
            <a:noFill/>
            <a:ln w="15225" cap="flat" cmpd="sng">
              <a:solidFill>
                <a:srgbClr val="4B4B4B"/>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grpSp>
      <p:grpSp>
        <p:nvGrpSpPr>
          <p:cNvPr id="382" name="Google Shape;382;p26"/>
          <p:cNvGrpSpPr/>
          <p:nvPr/>
        </p:nvGrpSpPr>
        <p:grpSpPr>
          <a:xfrm>
            <a:off x="514906" y="3583088"/>
            <a:ext cx="499683" cy="499684"/>
            <a:chOff x="0" y="0"/>
            <a:chExt cx="666066" cy="666066"/>
          </a:xfrm>
        </p:grpSpPr>
        <p:pic>
          <p:nvPicPr>
            <p:cNvPr id="383" name="Google Shape;383;p26" descr="qual.png"/>
            <p:cNvPicPr preferRelativeResize="0"/>
            <p:nvPr/>
          </p:nvPicPr>
          <p:blipFill rotWithShape="1">
            <a:blip r:embed="rId8">
              <a:alphaModFix/>
            </a:blip>
            <a:srcRect/>
            <a:stretch/>
          </p:blipFill>
          <p:spPr>
            <a:xfrm>
              <a:off x="92557" y="85382"/>
              <a:ext cx="482601" cy="482601"/>
            </a:xfrm>
            <a:prstGeom prst="rect">
              <a:avLst/>
            </a:prstGeom>
            <a:noFill/>
            <a:ln>
              <a:noFill/>
            </a:ln>
          </p:spPr>
        </p:pic>
        <p:sp>
          <p:nvSpPr>
            <p:cNvPr id="384" name="Google Shape;384;p26"/>
            <p:cNvSpPr/>
            <p:nvPr/>
          </p:nvSpPr>
          <p:spPr>
            <a:xfrm>
              <a:off x="0" y="0"/>
              <a:ext cx="666066" cy="666066"/>
            </a:xfrm>
            <a:prstGeom prst="ellipse">
              <a:avLst/>
            </a:prstGeom>
            <a:noFill/>
            <a:ln w="15225" cap="flat" cmpd="sng">
              <a:solidFill>
                <a:srgbClr val="4B4B4B"/>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grpSp>
      <p:sp>
        <p:nvSpPr>
          <p:cNvPr id="385" name="Google Shape;385;p26"/>
          <p:cNvSpPr txBox="1"/>
          <p:nvPr/>
        </p:nvSpPr>
        <p:spPr>
          <a:xfrm>
            <a:off x="1218647" y="1141827"/>
            <a:ext cx="3520407" cy="326240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latin typeface="Gilroy" pitchFamily="2" charset="77"/>
              </a:rPr>
              <a:t>Helps restore healthy intestinal microflora</a:t>
            </a:r>
            <a:endParaRPr sz="2000" dirty="0">
              <a:latin typeface="Gilroy" pitchFamily="2" charset="77"/>
            </a:endParaRPr>
          </a:p>
          <a:p>
            <a:pPr marL="0" lvl="0" indent="0" algn="l" rtl="0">
              <a:spcBef>
                <a:spcPts val="0"/>
              </a:spcBef>
              <a:spcAft>
                <a:spcPts val="0"/>
              </a:spcAft>
              <a:buNone/>
            </a:pPr>
            <a:endParaRPr sz="2000" dirty="0">
              <a:latin typeface="Gilroy" pitchFamily="2" charset="77"/>
            </a:endParaRPr>
          </a:p>
          <a:p>
            <a:pPr marL="0" lvl="0" indent="0" algn="l" rtl="0">
              <a:spcBef>
                <a:spcPts val="0"/>
              </a:spcBef>
              <a:spcAft>
                <a:spcPts val="0"/>
              </a:spcAft>
              <a:buNone/>
            </a:pPr>
            <a:r>
              <a:rPr lang="en-US" sz="2000" dirty="0">
                <a:latin typeface="Gilroy" pitchFamily="2" charset="77"/>
              </a:rPr>
              <a:t>Has an immediate effect</a:t>
            </a:r>
            <a:endParaRPr sz="2000" dirty="0">
              <a:latin typeface="Gilroy" pitchFamily="2" charset="77"/>
            </a:endParaRPr>
          </a:p>
          <a:p>
            <a:pPr marL="0" lvl="0" indent="0" algn="l" rtl="0">
              <a:spcBef>
                <a:spcPts val="0"/>
              </a:spcBef>
              <a:spcAft>
                <a:spcPts val="0"/>
              </a:spcAft>
              <a:buNone/>
            </a:pPr>
            <a:endParaRPr sz="2000" dirty="0">
              <a:latin typeface="Gilroy" pitchFamily="2" charset="77"/>
            </a:endParaRPr>
          </a:p>
          <a:p>
            <a:pPr marL="0" lvl="0" indent="0" algn="l" rtl="0">
              <a:spcBef>
                <a:spcPts val="0"/>
              </a:spcBef>
              <a:spcAft>
                <a:spcPts val="0"/>
              </a:spcAft>
              <a:buNone/>
            </a:pPr>
            <a:r>
              <a:rPr lang="en-US" sz="2000" dirty="0">
                <a:latin typeface="Gilroy" pitchFamily="2" charset="77"/>
              </a:rPr>
              <a:t>Is produced using innovative technologies</a:t>
            </a:r>
            <a:endParaRPr sz="2000" dirty="0">
              <a:latin typeface="Gilroy" pitchFamily="2" charset="77"/>
            </a:endParaRPr>
          </a:p>
          <a:p>
            <a:pPr marL="0" lvl="0" indent="0" algn="l" rtl="0">
              <a:spcBef>
                <a:spcPts val="0"/>
              </a:spcBef>
              <a:spcAft>
                <a:spcPts val="0"/>
              </a:spcAft>
              <a:buNone/>
            </a:pPr>
            <a:endParaRPr sz="2000" dirty="0">
              <a:latin typeface="Gilroy" pitchFamily="2" charset="77"/>
            </a:endParaRPr>
          </a:p>
          <a:p>
            <a:pPr marL="0" lvl="0" indent="0" algn="l" rtl="0">
              <a:spcBef>
                <a:spcPts val="0"/>
              </a:spcBef>
              <a:spcAft>
                <a:spcPts val="0"/>
              </a:spcAft>
              <a:buNone/>
            </a:pPr>
            <a:r>
              <a:rPr lang="en-US" sz="2000" dirty="0">
                <a:latin typeface="Gilroy" pitchFamily="2" charset="77"/>
              </a:rPr>
              <a:t>Has proven effects on health</a:t>
            </a:r>
            <a:endParaRPr sz="2000" dirty="0">
              <a:latin typeface="Gilroy" pitchFamily="2" charset="77"/>
            </a:endParaRPr>
          </a:p>
        </p:txBody>
      </p:sp>
      <p:sp>
        <p:nvSpPr>
          <p:cNvPr id="386" name="Google Shape;386;p26"/>
          <p:cNvSpPr txBox="1"/>
          <p:nvPr/>
        </p:nvSpPr>
        <p:spPr>
          <a:xfrm>
            <a:off x="1770227" y="4613184"/>
            <a:ext cx="2604840" cy="338524"/>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spAutoFit/>
          </a:bodyPr>
          <a:lstStyle/>
          <a:p>
            <a:pPr marL="0" lvl="0" indent="0" algn="ctr" rtl="0">
              <a:spcBef>
                <a:spcPts val="0"/>
              </a:spcBef>
              <a:spcAft>
                <a:spcPts val="0"/>
              </a:spcAft>
              <a:buNone/>
            </a:pPr>
            <a:r>
              <a:rPr lang="en-US" sz="500" dirty="0">
                <a:solidFill>
                  <a:schemeClr val="lt2"/>
                </a:solidFill>
                <a:latin typeface="Gilroy" pitchFamily="2" charset="77"/>
                <a:ea typeface="Helvetica Neue"/>
                <a:cs typeface="Helvetica Neue"/>
                <a:sym typeface="Helvetica Neue"/>
              </a:rPr>
              <a:t>This statement has not been evaluated by the Food and Drug Administration. This product is not intended to diagnose, treat, cure, or prevent any disease</a:t>
            </a:r>
            <a:endParaRPr sz="100" dirty="0">
              <a:solidFill>
                <a:schemeClr val="lt2"/>
              </a:solidFill>
              <a:latin typeface="Gilroy" pitchFamily="2" charset="77"/>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27" descr="Google Shape;300;p39"/>
          <p:cNvPicPr preferRelativeResize="0"/>
          <p:nvPr/>
        </p:nvPicPr>
        <p:blipFill rotWithShape="1">
          <a:blip r:embed="rId3">
            <a:alphaModFix/>
          </a:blip>
          <a:srcRect/>
          <a:stretch/>
        </p:blipFill>
        <p:spPr>
          <a:xfrm>
            <a:off x="4000477" y="0"/>
            <a:ext cx="5143525" cy="5143502"/>
          </a:xfrm>
          <a:prstGeom prst="rect">
            <a:avLst/>
          </a:prstGeom>
          <a:noFill/>
          <a:ln>
            <a:noFill/>
          </a:ln>
        </p:spPr>
      </p:pic>
      <p:sp>
        <p:nvSpPr>
          <p:cNvPr id="392" name="Google Shape;392;p27"/>
          <p:cNvSpPr txBox="1">
            <a:spLocks noGrp="1"/>
          </p:cNvSpPr>
          <p:nvPr>
            <p:ph type="body" idx="1"/>
          </p:nvPr>
        </p:nvSpPr>
        <p:spPr>
          <a:xfrm>
            <a:off x="389537" y="1343975"/>
            <a:ext cx="3265800" cy="723244"/>
          </a:xfrm>
          <a:prstGeom prst="rect">
            <a:avLst/>
          </a:prstGeom>
          <a:noFill/>
          <a:ln>
            <a:noFill/>
          </a:ln>
        </p:spPr>
        <p:txBody>
          <a:bodyPr spcFirstLastPara="1" wrap="square" lIns="91400" tIns="91400" rIns="91400" bIns="91400" anchor="t" anchorCtr="0">
            <a:normAutofit fontScale="92500" lnSpcReduction="10000"/>
          </a:bodyPr>
          <a:lstStyle/>
          <a:p>
            <a:pPr marL="0" lvl="0" indent="0" algn="l" rtl="0">
              <a:lnSpc>
                <a:spcPct val="115000"/>
              </a:lnSpc>
              <a:spcBef>
                <a:spcPts val="0"/>
              </a:spcBef>
              <a:spcAft>
                <a:spcPts val="0"/>
              </a:spcAft>
              <a:buSzPct val="100000"/>
              <a:buNone/>
            </a:pPr>
            <a:r>
              <a:rPr lang="en-US" sz="2000">
                <a:latin typeface="Gilroy" pitchFamily="2" charset="77"/>
              </a:rPr>
              <a:t>2193 Metastick</a:t>
            </a:r>
            <a:br>
              <a:rPr lang="en-US" sz="1600">
                <a:solidFill>
                  <a:srgbClr val="FF9B00"/>
                </a:solidFill>
                <a:latin typeface="Gilroy" pitchFamily="2" charset="77"/>
                <a:sym typeface="Arial"/>
              </a:rPr>
            </a:br>
            <a:r>
              <a:rPr lang="en-US" sz="1400">
                <a:solidFill>
                  <a:schemeClr val="dk1"/>
                </a:solidFill>
                <a:latin typeface="Gilroy" pitchFamily="2" charset="77"/>
              </a:rPr>
              <a:t>15 (20 ML) STICK PACKS</a:t>
            </a:r>
            <a:endParaRPr sz="1400">
              <a:solidFill>
                <a:schemeClr val="dk1"/>
              </a:solidFill>
              <a:latin typeface="Gilroy" pitchFamily="2" charset="77"/>
            </a:endParaRPr>
          </a:p>
          <a:p>
            <a:pPr marL="0" lvl="0" indent="0" algn="l" rtl="0">
              <a:lnSpc>
                <a:spcPct val="115000"/>
              </a:lnSpc>
              <a:spcBef>
                <a:spcPts val="0"/>
              </a:spcBef>
              <a:spcAft>
                <a:spcPts val="0"/>
              </a:spcAft>
              <a:buSzPct val="181818"/>
              <a:buNone/>
            </a:pPr>
            <a:endParaRPr sz="1100">
              <a:solidFill>
                <a:srgbClr val="000000"/>
              </a:solidFill>
              <a:latin typeface="Gilroy" pitchFamily="2" charset="77"/>
            </a:endParaRPr>
          </a:p>
        </p:txBody>
      </p:sp>
      <p:sp>
        <p:nvSpPr>
          <p:cNvPr id="393" name="Google Shape;393;p27"/>
          <p:cNvSpPr txBox="1">
            <a:spLocks noGrp="1"/>
          </p:cNvSpPr>
          <p:nvPr>
            <p:ph type="title"/>
          </p:nvPr>
        </p:nvSpPr>
        <p:spPr>
          <a:xfrm>
            <a:off x="388303" y="2752324"/>
            <a:ext cx="1428900" cy="396600"/>
          </a:xfrm>
          <a:prstGeom prst="rect">
            <a:avLst/>
          </a:prstGeom>
          <a:noFill/>
          <a:ln>
            <a:noFill/>
          </a:ln>
        </p:spPr>
        <p:txBody>
          <a:bodyPr spcFirstLastPara="1" wrap="square" lIns="91400" tIns="91400" rIns="91400" bIns="91400" anchor="t" anchorCtr="0">
            <a:normAutofit/>
          </a:bodyPr>
          <a:lstStyle/>
          <a:p>
            <a:pPr marL="0" lvl="0" indent="0" algn="l" rtl="0">
              <a:spcBef>
                <a:spcPts val="0"/>
              </a:spcBef>
              <a:spcAft>
                <a:spcPts val="0"/>
              </a:spcAft>
              <a:buClr>
                <a:schemeClr val="dk1"/>
              </a:buClr>
              <a:buSzPts val="1100"/>
              <a:buFont typeface="Arial"/>
              <a:buNone/>
            </a:pPr>
            <a:r>
              <a:rPr lang="en-US" sz="1400">
                <a:solidFill>
                  <a:schemeClr val="dk1"/>
                </a:solidFill>
                <a:latin typeface="Gilroy" pitchFamily="2" charset="77"/>
              </a:rPr>
              <a:t>CLUB PRICE</a:t>
            </a:r>
            <a:endParaRPr sz="1400">
              <a:latin typeface="Gilroy" pitchFamily="2" charset="77"/>
            </a:endParaRPr>
          </a:p>
        </p:txBody>
      </p:sp>
      <p:sp>
        <p:nvSpPr>
          <p:cNvPr id="394" name="Google Shape;394;p27"/>
          <p:cNvSpPr txBox="1"/>
          <p:nvPr/>
        </p:nvSpPr>
        <p:spPr>
          <a:xfrm>
            <a:off x="388303" y="3148924"/>
            <a:ext cx="1608300" cy="396600"/>
          </a:xfrm>
          <a:prstGeom prst="rect">
            <a:avLst/>
          </a:prstGeom>
          <a:noFill/>
          <a:ln>
            <a:noFill/>
          </a:ln>
        </p:spPr>
        <p:txBody>
          <a:bodyPr spcFirstLastPara="1" wrap="square" lIns="91400" tIns="91400" rIns="91400" bIns="91400" anchor="t" anchorCtr="0">
            <a:normAutofit/>
          </a:bodyPr>
          <a:lstStyle/>
          <a:p>
            <a:pPr marL="0" lvl="0" indent="0" algn="l" rtl="0">
              <a:spcBef>
                <a:spcPts val="0"/>
              </a:spcBef>
              <a:spcAft>
                <a:spcPts val="0"/>
              </a:spcAft>
              <a:buClr>
                <a:schemeClr val="dk1"/>
              </a:buClr>
              <a:buSzPts val="1100"/>
              <a:buFont typeface="Arial"/>
              <a:buNone/>
            </a:pPr>
            <a:r>
              <a:rPr lang="en-US">
                <a:solidFill>
                  <a:schemeClr val="dk1"/>
                </a:solidFill>
                <a:latin typeface="Gilroy" pitchFamily="2" charset="77"/>
              </a:rPr>
              <a:t>RETAIL PRICE</a:t>
            </a:r>
            <a:endParaRPr>
              <a:latin typeface="Gilroy" pitchFamily="2" charset="77"/>
            </a:endParaRPr>
          </a:p>
        </p:txBody>
      </p:sp>
      <p:sp>
        <p:nvSpPr>
          <p:cNvPr id="395" name="Google Shape;395;p27"/>
          <p:cNvSpPr txBox="1"/>
          <p:nvPr/>
        </p:nvSpPr>
        <p:spPr>
          <a:xfrm>
            <a:off x="2219801" y="2752321"/>
            <a:ext cx="1428900" cy="396600"/>
          </a:xfrm>
          <a:prstGeom prst="rect">
            <a:avLst/>
          </a:prstGeom>
          <a:noFill/>
          <a:ln>
            <a:noFill/>
          </a:ln>
        </p:spPr>
        <p:txBody>
          <a:bodyPr spcFirstLastPara="1" wrap="square" lIns="91400" tIns="91400" rIns="91400" bIns="91400" anchor="t" anchorCtr="0">
            <a:normAutofit/>
          </a:bodyPr>
          <a:lstStyle/>
          <a:p>
            <a:pPr algn="ctr">
              <a:buClr>
                <a:srgbClr val="262626"/>
              </a:buClr>
              <a:buSzPts val="1400"/>
            </a:pPr>
            <a:r>
              <a:rPr lang="en-US" dirty="0">
                <a:solidFill>
                  <a:srgbClr val="262626"/>
                </a:solidFill>
                <a:latin typeface="Gilroy" pitchFamily="2" charset="77"/>
              </a:rPr>
              <a:t>$21.00 </a:t>
            </a:r>
            <a:endParaRPr dirty="0">
              <a:latin typeface="Gilroy" pitchFamily="2" charset="77"/>
            </a:endParaRPr>
          </a:p>
        </p:txBody>
      </p:sp>
      <p:sp>
        <p:nvSpPr>
          <p:cNvPr id="396" name="Google Shape;396;p27"/>
          <p:cNvSpPr txBox="1"/>
          <p:nvPr/>
        </p:nvSpPr>
        <p:spPr>
          <a:xfrm>
            <a:off x="2219801" y="3148921"/>
            <a:ext cx="1428900" cy="396600"/>
          </a:xfrm>
          <a:prstGeom prst="rect">
            <a:avLst/>
          </a:prstGeom>
          <a:noFill/>
          <a:ln>
            <a:noFill/>
          </a:ln>
        </p:spPr>
        <p:txBody>
          <a:bodyPr spcFirstLastPara="1" wrap="square" lIns="91400" tIns="91400" rIns="91400" bIns="91400" anchor="t" anchorCtr="0">
            <a:normAutofit/>
          </a:bodyPr>
          <a:lstStyle/>
          <a:p>
            <a:pPr algn="ctr">
              <a:buClr>
                <a:srgbClr val="262626"/>
              </a:buClr>
              <a:buSzPts val="1400"/>
            </a:pPr>
            <a:r>
              <a:rPr lang="en-US" dirty="0">
                <a:solidFill>
                  <a:srgbClr val="262626"/>
                </a:solidFill>
                <a:latin typeface="Gilroy" pitchFamily="2" charset="77"/>
              </a:rPr>
              <a:t>$26.25 </a:t>
            </a:r>
            <a:endParaRPr lang="en-US" dirty="0">
              <a:latin typeface="Gilroy" pitchFamily="2" charset="77"/>
            </a:endParaRPr>
          </a:p>
        </p:txBody>
      </p:sp>
      <p:sp>
        <p:nvSpPr>
          <p:cNvPr id="397" name="Google Shape;397;p27"/>
          <p:cNvSpPr txBox="1"/>
          <p:nvPr/>
        </p:nvSpPr>
        <p:spPr>
          <a:xfrm>
            <a:off x="388303" y="2355725"/>
            <a:ext cx="1763400" cy="396600"/>
          </a:xfrm>
          <a:prstGeom prst="rect">
            <a:avLst/>
          </a:prstGeom>
          <a:noFill/>
          <a:ln>
            <a:noFill/>
          </a:ln>
        </p:spPr>
        <p:txBody>
          <a:bodyPr spcFirstLastPara="1" wrap="square" lIns="91400" tIns="91400" rIns="91400" bIns="91400" anchor="t" anchorCtr="0">
            <a:normAutofit/>
          </a:bodyPr>
          <a:lstStyle/>
          <a:p>
            <a:pPr marL="0" lvl="0" indent="0" algn="l" rtl="0">
              <a:spcBef>
                <a:spcPts val="0"/>
              </a:spcBef>
              <a:spcAft>
                <a:spcPts val="0"/>
              </a:spcAft>
              <a:buClr>
                <a:schemeClr val="dk1"/>
              </a:buClr>
              <a:buSzPts val="1100"/>
              <a:buFont typeface="Arial"/>
              <a:buNone/>
            </a:pPr>
            <a:r>
              <a:rPr lang="en-US">
                <a:solidFill>
                  <a:schemeClr val="dk1"/>
                </a:solidFill>
                <a:latin typeface="Gilroy" pitchFamily="2" charset="77"/>
              </a:rPr>
              <a:t>BONUS POINTS</a:t>
            </a:r>
            <a:endParaRPr>
              <a:latin typeface="Gilroy" pitchFamily="2" charset="77"/>
            </a:endParaRPr>
          </a:p>
        </p:txBody>
      </p:sp>
      <p:sp>
        <p:nvSpPr>
          <p:cNvPr id="398" name="Google Shape;398;p27"/>
          <p:cNvSpPr txBox="1"/>
          <p:nvPr/>
        </p:nvSpPr>
        <p:spPr>
          <a:xfrm>
            <a:off x="2620929" y="2362938"/>
            <a:ext cx="575700" cy="396600"/>
          </a:xfrm>
          <a:prstGeom prst="rect">
            <a:avLst/>
          </a:prstGeom>
          <a:noFill/>
          <a:ln>
            <a:noFill/>
          </a:ln>
        </p:spPr>
        <p:txBody>
          <a:bodyPr spcFirstLastPara="1" wrap="square" lIns="91400" tIns="91400" rIns="91400" bIns="91400" anchor="t" anchorCtr="0">
            <a:normAutofit/>
          </a:bodyPr>
          <a:lstStyle/>
          <a:p>
            <a:pPr marL="0" marR="0" lvl="0" indent="0" algn="ctr" rtl="0">
              <a:lnSpc>
                <a:spcPct val="100000"/>
              </a:lnSpc>
              <a:spcBef>
                <a:spcPts val="0"/>
              </a:spcBef>
              <a:spcAft>
                <a:spcPts val="0"/>
              </a:spcAft>
              <a:buClr>
                <a:srgbClr val="262626"/>
              </a:buClr>
              <a:buSzPts val="1400"/>
              <a:buFont typeface="Arial"/>
              <a:buNone/>
            </a:pPr>
            <a:r>
              <a:rPr lang="en-US" sz="1400" b="0" i="0" u="none" strike="noStrike" cap="none">
                <a:solidFill>
                  <a:srgbClr val="262626"/>
                </a:solidFill>
                <a:latin typeface="Gilroy" pitchFamily="2" charset="77"/>
                <a:sym typeface="Arial"/>
              </a:rPr>
              <a:t>12,0</a:t>
            </a:r>
            <a:endParaRPr>
              <a:latin typeface="Gilroy" pitchFamily="2" charset="77"/>
            </a:endParaRPr>
          </a:p>
        </p:txBody>
      </p:sp>
      <p:sp>
        <p:nvSpPr>
          <p:cNvPr id="399" name="Google Shape;399;p27"/>
          <p:cNvSpPr/>
          <p:nvPr/>
        </p:nvSpPr>
        <p:spPr>
          <a:xfrm>
            <a:off x="2675026" y="2301236"/>
            <a:ext cx="467700" cy="468300"/>
          </a:xfrm>
          <a:prstGeom prst="ellipse">
            <a:avLst/>
          </a:prstGeom>
          <a:noFill/>
          <a:ln w="19050" cap="flat" cmpd="sng">
            <a:solidFill>
              <a:srgbClr val="FF9B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386B"/>
              </a:buClr>
              <a:buSzPts val="1400"/>
              <a:buFont typeface="Arial"/>
              <a:buNone/>
            </a:pPr>
            <a:endParaRPr sz="1400" b="0" i="0" u="none" strike="noStrike" cap="none">
              <a:solidFill>
                <a:srgbClr val="000000"/>
              </a:solidFill>
              <a:latin typeface="Gilroy" pitchFamily="2" charset="77"/>
              <a:sym typeface="Arial"/>
            </a:endParaRPr>
          </a:p>
        </p:txBody>
      </p:sp>
      <p:pic>
        <p:nvPicPr>
          <p:cNvPr id="400" name="Google Shape;400;p27" descr="image10.png"/>
          <p:cNvPicPr preferRelativeResize="0"/>
          <p:nvPr/>
        </p:nvPicPr>
        <p:blipFill rotWithShape="1">
          <a:blip r:embed="rId4">
            <a:alphaModFix/>
          </a:blip>
          <a:srcRect/>
          <a:stretch/>
        </p:blipFill>
        <p:spPr>
          <a:xfrm>
            <a:off x="8013700" y="4782446"/>
            <a:ext cx="812800" cy="20377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8"/>
          <p:cNvSpPr/>
          <p:nvPr/>
        </p:nvSpPr>
        <p:spPr>
          <a:xfrm>
            <a:off x="3991926" y="-51515"/>
            <a:ext cx="5160647" cy="3981939"/>
          </a:xfrm>
          <a:prstGeom prst="rect">
            <a:avLst/>
          </a:prstGeom>
          <a:solidFill>
            <a:srgbClr val="F7D047"/>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sp>
        <p:nvSpPr>
          <p:cNvPr id="406" name="Google Shape;406;p28"/>
          <p:cNvSpPr/>
          <p:nvPr/>
        </p:nvSpPr>
        <p:spPr>
          <a:xfrm>
            <a:off x="3991926" y="3789487"/>
            <a:ext cx="5160647" cy="1518008"/>
          </a:xfrm>
          <a:prstGeom prst="rect">
            <a:avLst/>
          </a:prstGeom>
          <a:solidFill>
            <a:srgbClr val="DDDF67"/>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sp>
        <p:nvSpPr>
          <p:cNvPr id="407" name="Google Shape;407;p28"/>
          <p:cNvSpPr txBox="1"/>
          <p:nvPr/>
        </p:nvSpPr>
        <p:spPr>
          <a:xfrm>
            <a:off x="384928" y="1349189"/>
            <a:ext cx="3970684" cy="860890"/>
          </a:xfrm>
          <a:prstGeom prst="rect">
            <a:avLst/>
          </a:prstGeom>
          <a:noFill/>
          <a:ln>
            <a:noFill/>
          </a:ln>
        </p:spPr>
        <p:txBody>
          <a:bodyPr spcFirstLastPara="1" wrap="square" lIns="91400" tIns="91400" rIns="91400" bIns="91400" anchor="t" anchorCtr="0">
            <a:normAutofit/>
          </a:bodyPr>
          <a:lstStyle/>
          <a:p>
            <a:pPr marL="0" marR="0" lvl="0" indent="0" algn="l" rtl="0">
              <a:lnSpc>
                <a:spcPct val="115000"/>
              </a:lnSpc>
              <a:spcBef>
                <a:spcPts val="0"/>
              </a:spcBef>
              <a:spcAft>
                <a:spcPts val="0"/>
              </a:spcAft>
              <a:buClr>
                <a:srgbClr val="FF9B00"/>
              </a:buClr>
              <a:buSzPts val="2000"/>
              <a:buFont typeface="Arial"/>
              <a:buNone/>
            </a:pPr>
            <a:r>
              <a:rPr lang="en-US" sz="2000" b="0" i="0" u="none" strike="noStrike" cap="none" dirty="0">
                <a:solidFill>
                  <a:srgbClr val="FF9B00"/>
                </a:solidFill>
                <a:latin typeface="Gilroy" pitchFamily="2" charset="77"/>
                <a:sym typeface="Arial"/>
              </a:rPr>
              <a:t>2193 </a:t>
            </a:r>
            <a:r>
              <a:rPr lang="en-US" sz="2000" b="0" i="0" u="none" strike="noStrike" cap="none" dirty="0" err="1">
                <a:solidFill>
                  <a:srgbClr val="FF9B00"/>
                </a:solidFill>
                <a:latin typeface="Gilroy" pitchFamily="2" charset="77"/>
                <a:sym typeface="Arial"/>
              </a:rPr>
              <a:t>Metastick</a:t>
            </a:r>
            <a:endParaRPr dirty="0">
              <a:latin typeface="Gilroy" pitchFamily="2" charset="77"/>
            </a:endParaRPr>
          </a:p>
          <a:p>
            <a:pPr marL="0" marR="0" lvl="0" indent="0" algn="l" rtl="0">
              <a:lnSpc>
                <a:spcPct val="115000"/>
              </a:lnSpc>
              <a:spcBef>
                <a:spcPts val="0"/>
              </a:spcBef>
              <a:spcAft>
                <a:spcPts val="0"/>
              </a:spcAft>
              <a:buClr>
                <a:srgbClr val="000000"/>
              </a:buClr>
              <a:buSzPts val="1000"/>
              <a:buFont typeface="Arial"/>
              <a:buNone/>
            </a:pPr>
            <a:r>
              <a:rPr lang="en-US" sz="1000" dirty="0">
                <a:latin typeface="Gilroy" pitchFamily="2" charset="77"/>
              </a:rPr>
              <a:t>4 packages – a one month supply</a:t>
            </a:r>
            <a:endParaRPr dirty="0">
              <a:latin typeface="Gilroy" pitchFamily="2" charset="77"/>
            </a:endParaRPr>
          </a:p>
        </p:txBody>
      </p:sp>
      <p:sp>
        <p:nvSpPr>
          <p:cNvPr id="408" name="Google Shape;408;p28"/>
          <p:cNvSpPr txBox="1"/>
          <p:nvPr/>
        </p:nvSpPr>
        <p:spPr>
          <a:xfrm>
            <a:off x="383692" y="2756603"/>
            <a:ext cx="1428901" cy="396601"/>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000000"/>
              </a:buClr>
              <a:buSzPts val="1400"/>
              <a:buFont typeface="Arial"/>
              <a:buNone/>
            </a:pPr>
            <a:r>
              <a:rPr lang="en-US">
                <a:latin typeface="Gilroy" pitchFamily="2" charset="77"/>
              </a:rPr>
              <a:t>Club Price</a:t>
            </a:r>
            <a:endParaRPr>
              <a:latin typeface="Gilroy" pitchFamily="2" charset="77"/>
            </a:endParaRPr>
          </a:p>
        </p:txBody>
      </p:sp>
      <p:sp>
        <p:nvSpPr>
          <p:cNvPr id="409" name="Google Shape;409;p28"/>
          <p:cNvSpPr txBox="1"/>
          <p:nvPr/>
        </p:nvSpPr>
        <p:spPr>
          <a:xfrm>
            <a:off x="383692" y="3153205"/>
            <a:ext cx="1608301" cy="396601"/>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Gilroy" pitchFamily="2" charset="77"/>
              </a:rPr>
              <a:t>Market Price</a:t>
            </a:r>
            <a:endParaRPr dirty="0">
              <a:latin typeface="Gilroy" pitchFamily="2" charset="77"/>
            </a:endParaRPr>
          </a:p>
        </p:txBody>
      </p:sp>
      <p:sp>
        <p:nvSpPr>
          <p:cNvPr id="410" name="Google Shape;410;p28"/>
          <p:cNvSpPr txBox="1"/>
          <p:nvPr/>
        </p:nvSpPr>
        <p:spPr>
          <a:xfrm>
            <a:off x="2210111" y="2754552"/>
            <a:ext cx="1428901" cy="396601"/>
          </a:xfrm>
          <a:prstGeom prst="rect">
            <a:avLst/>
          </a:prstGeom>
          <a:noFill/>
          <a:ln>
            <a:noFill/>
          </a:ln>
        </p:spPr>
        <p:txBody>
          <a:bodyPr spcFirstLastPara="1" wrap="square" lIns="91400" tIns="91400" rIns="91400" bIns="91400" anchor="t" anchorCtr="0">
            <a:normAutofit/>
          </a:bodyPr>
          <a:lstStyle/>
          <a:p>
            <a:pPr marL="0" marR="0" lvl="0" indent="0" algn="ctr" rtl="0">
              <a:lnSpc>
                <a:spcPct val="100000"/>
              </a:lnSpc>
              <a:spcBef>
                <a:spcPts val="0"/>
              </a:spcBef>
              <a:spcAft>
                <a:spcPts val="0"/>
              </a:spcAft>
              <a:buClr>
                <a:srgbClr val="262626"/>
              </a:buClr>
              <a:buSzPts val="1400"/>
              <a:buFont typeface="Arial"/>
              <a:buNone/>
            </a:pPr>
            <a:r>
              <a:rPr lang="en-US">
                <a:solidFill>
                  <a:srgbClr val="262626"/>
                </a:solidFill>
                <a:latin typeface="Gilroy" pitchFamily="2" charset="77"/>
              </a:rPr>
              <a:t>$80.00</a:t>
            </a:r>
            <a:endParaRPr>
              <a:latin typeface="Gilroy" pitchFamily="2" charset="77"/>
            </a:endParaRPr>
          </a:p>
        </p:txBody>
      </p:sp>
      <p:sp>
        <p:nvSpPr>
          <p:cNvPr id="411" name="Google Shape;411;p28"/>
          <p:cNvSpPr txBox="1"/>
          <p:nvPr/>
        </p:nvSpPr>
        <p:spPr>
          <a:xfrm>
            <a:off x="2120411" y="3138452"/>
            <a:ext cx="1608301" cy="396601"/>
          </a:xfrm>
          <a:prstGeom prst="rect">
            <a:avLst/>
          </a:prstGeom>
          <a:noFill/>
          <a:ln>
            <a:noFill/>
          </a:ln>
        </p:spPr>
        <p:txBody>
          <a:bodyPr spcFirstLastPara="1" wrap="square" lIns="91400" tIns="91400" rIns="91400" bIns="91400" anchor="t" anchorCtr="0">
            <a:normAutofit/>
          </a:bodyPr>
          <a:lstStyle/>
          <a:p>
            <a:pPr marL="0" marR="0" lvl="0" indent="0" algn="ctr" rtl="0">
              <a:lnSpc>
                <a:spcPct val="100000"/>
              </a:lnSpc>
              <a:spcBef>
                <a:spcPts val="0"/>
              </a:spcBef>
              <a:spcAft>
                <a:spcPts val="0"/>
              </a:spcAft>
              <a:buClr>
                <a:srgbClr val="262626"/>
              </a:buClr>
              <a:buSzPts val="1400"/>
              <a:buFont typeface="Arial"/>
              <a:buNone/>
            </a:pPr>
            <a:r>
              <a:rPr lang="en-US">
                <a:solidFill>
                  <a:srgbClr val="262626"/>
                </a:solidFill>
                <a:latin typeface="Gilroy" pitchFamily="2" charset="77"/>
              </a:rPr>
              <a:t>$100.00</a:t>
            </a:r>
            <a:endParaRPr>
              <a:latin typeface="Gilroy" pitchFamily="2" charset="77"/>
            </a:endParaRPr>
          </a:p>
        </p:txBody>
      </p:sp>
      <p:sp>
        <p:nvSpPr>
          <p:cNvPr id="412" name="Google Shape;412;p28"/>
          <p:cNvSpPr txBox="1"/>
          <p:nvPr/>
        </p:nvSpPr>
        <p:spPr>
          <a:xfrm>
            <a:off x="383692" y="2357957"/>
            <a:ext cx="1763400" cy="396601"/>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000000"/>
              </a:buClr>
              <a:buSzPts val="1400"/>
              <a:buFont typeface="Arial"/>
              <a:buNone/>
            </a:pPr>
            <a:r>
              <a:rPr lang="en-US">
                <a:latin typeface="Gilroy" pitchFamily="2" charset="77"/>
              </a:rPr>
              <a:t>Bonus Points</a:t>
            </a:r>
            <a:endParaRPr>
              <a:latin typeface="Gilroy" pitchFamily="2" charset="77"/>
            </a:endParaRPr>
          </a:p>
        </p:txBody>
      </p:sp>
      <p:sp>
        <p:nvSpPr>
          <p:cNvPr id="413" name="Google Shape;413;p28"/>
          <p:cNvSpPr txBox="1"/>
          <p:nvPr/>
        </p:nvSpPr>
        <p:spPr>
          <a:xfrm>
            <a:off x="2496236" y="2357952"/>
            <a:ext cx="831251" cy="396601"/>
          </a:xfrm>
          <a:prstGeom prst="rect">
            <a:avLst/>
          </a:prstGeom>
          <a:noFill/>
          <a:ln>
            <a:noFill/>
          </a:ln>
        </p:spPr>
        <p:txBody>
          <a:bodyPr spcFirstLastPara="1" wrap="square" lIns="91400" tIns="91400" rIns="91400" bIns="91400" anchor="t" anchorCtr="0">
            <a:normAutofit/>
          </a:bodyPr>
          <a:lstStyle/>
          <a:p>
            <a:pPr marL="0" marR="0" lvl="0" indent="0" algn="ctr" rtl="0">
              <a:lnSpc>
                <a:spcPct val="100000"/>
              </a:lnSpc>
              <a:spcBef>
                <a:spcPts val="0"/>
              </a:spcBef>
              <a:spcAft>
                <a:spcPts val="0"/>
              </a:spcAft>
              <a:buClr>
                <a:srgbClr val="262626"/>
              </a:buClr>
              <a:buSzPts val="1400"/>
              <a:buFont typeface="Arial"/>
              <a:buNone/>
            </a:pPr>
            <a:r>
              <a:rPr lang="en-US" sz="1400" b="0" i="0" u="none" strike="noStrike" cap="none">
                <a:solidFill>
                  <a:srgbClr val="262626"/>
                </a:solidFill>
                <a:latin typeface="Gilroy" pitchFamily="2" charset="77"/>
                <a:sym typeface="Arial"/>
              </a:rPr>
              <a:t>46,0</a:t>
            </a:r>
            <a:endParaRPr>
              <a:latin typeface="Gilroy" pitchFamily="2" charset="77"/>
            </a:endParaRPr>
          </a:p>
        </p:txBody>
      </p:sp>
      <p:sp>
        <p:nvSpPr>
          <p:cNvPr id="414" name="Google Shape;414;p28"/>
          <p:cNvSpPr/>
          <p:nvPr/>
        </p:nvSpPr>
        <p:spPr>
          <a:xfrm>
            <a:off x="2678035" y="2303652"/>
            <a:ext cx="467651" cy="468441"/>
          </a:xfrm>
          <a:prstGeom prst="ellipse">
            <a:avLst/>
          </a:prstGeom>
          <a:noFill/>
          <a:ln w="19050" cap="flat" cmpd="sng">
            <a:solidFill>
              <a:srgbClr val="FF9B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386B"/>
              </a:buClr>
              <a:buSzPts val="1400"/>
              <a:buFont typeface="Arial"/>
              <a:buNone/>
            </a:pPr>
            <a:endParaRPr sz="1400" b="0" i="0" u="none" strike="noStrike" cap="none">
              <a:solidFill>
                <a:srgbClr val="000000"/>
              </a:solidFill>
              <a:latin typeface="Gilroy" pitchFamily="2" charset="77"/>
              <a:sym typeface="Arial"/>
            </a:endParaRPr>
          </a:p>
        </p:txBody>
      </p:sp>
      <p:pic>
        <p:nvPicPr>
          <p:cNvPr id="415" name="Google Shape;415;p28" descr="image10.png"/>
          <p:cNvPicPr preferRelativeResize="0"/>
          <p:nvPr/>
        </p:nvPicPr>
        <p:blipFill rotWithShape="1">
          <a:blip r:embed="rId3">
            <a:alphaModFix/>
          </a:blip>
          <a:srcRect/>
          <a:stretch/>
        </p:blipFill>
        <p:spPr>
          <a:xfrm>
            <a:off x="8013700" y="4782446"/>
            <a:ext cx="812800" cy="203778"/>
          </a:xfrm>
          <a:prstGeom prst="rect">
            <a:avLst/>
          </a:prstGeom>
          <a:noFill/>
          <a:ln>
            <a:noFill/>
          </a:ln>
        </p:spPr>
      </p:pic>
      <p:pic>
        <p:nvPicPr>
          <p:cNvPr id="416" name="Google Shape;416;p28" descr="Metastick_88 no stick (1) копия.png"/>
          <p:cNvPicPr preferRelativeResize="0"/>
          <p:nvPr/>
        </p:nvPicPr>
        <p:blipFill rotWithShape="1">
          <a:blip r:embed="rId4">
            <a:alphaModFix/>
          </a:blip>
          <a:srcRect/>
          <a:stretch/>
        </p:blipFill>
        <p:spPr>
          <a:xfrm>
            <a:off x="4863906" y="1425397"/>
            <a:ext cx="3579246" cy="305901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2" name="Google Shape;54;p13" descr="Google Shape;54;p13">
            <a:extLst>
              <a:ext uri="{FF2B5EF4-FFF2-40B4-BE49-F238E27FC236}">
                <a16:creationId xmlns:a16="http://schemas.microsoft.com/office/drawing/2014/main" id="{1A541186-4E7B-ED5D-602D-6DE07AAF58F4}"/>
              </a:ext>
            </a:extLst>
          </p:cNvPr>
          <p:cNvPicPr>
            <a:picLocks noChangeAspect="1"/>
          </p:cNvPicPr>
          <p:nvPr/>
        </p:nvPicPr>
        <p:blipFill>
          <a:blip r:embed="rId3"/>
          <a:srcRect l="9969" r="2723"/>
          <a:stretch>
            <a:fillRect/>
          </a:stretch>
        </p:blipFill>
        <p:spPr>
          <a:xfrm>
            <a:off x="-43752" y="0"/>
            <a:ext cx="9187751" cy="5143502"/>
          </a:xfrm>
          <a:prstGeom prst="rect">
            <a:avLst/>
          </a:prstGeom>
          <a:ln w="12700">
            <a:miter lim="400000"/>
          </a:ln>
        </p:spPr>
      </p:pic>
      <p:pic>
        <p:nvPicPr>
          <p:cNvPr id="422" name="Google Shape;422;p29" descr="Google Shape;56;p13"/>
          <p:cNvPicPr preferRelativeResize="0"/>
          <p:nvPr/>
        </p:nvPicPr>
        <p:blipFill rotWithShape="1">
          <a:blip r:embed="rId4">
            <a:alphaModFix/>
          </a:blip>
          <a:srcRect/>
          <a:stretch/>
        </p:blipFill>
        <p:spPr>
          <a:xfrm>
            <a:off x="344150" y="379899"/>
            <a:ext cx="872126" cy="153901"/>
          </a:xfrm>
          <a:prstGeom prst="rect">
            <a:avLst/>
          </a:prstGeom>
          <a:noFill/>
          <a:ln>
            <a:noFill/>
          </a:ln>
        </p:spPr>
      </p:pic>
      <p:sp>
        <p:nvSpPr>
          <p:cNvPr id="423" name="Google Shape;423;p29"/>
          <p:cNvSpPr txBox="1"/>
          <p:nvPr/>
        </p:nvSpPr>
        <p:spPr>
          <a:xfrm>
            <a:off x="238109" y="958800"/>
            <a:ext cx="4489904" cy="3225900"/>
          </a:xfrm>
          <a:prstGeom prst="rect">
            <a:avLst/>
          </a:prstGeom>
          <a:noFill/>
          <a:ln>
            <a:noFill/>
          </a:ln>
        </p:spPr>
        <p:txBody>
          <a:bodyPr spcFirstLastPara="1" wrap="square" lIns="91400" tIns="91400" rIns="91400" bIns="91400" anchor="ctr" anchorCtr="0">
            <a:normAutofit/>
          </a:bodyPr>
          <a:lstStyle/>
          <a:p>
            <a:pPr marL="0" marR="0" lvl="0" indent="0" algn="l" rtl="0">
              <a:lnSpc>
                <a:spcPct val="100000"/>
              </a:lnSpc>
              <a:spcBef>
                <a:spcPts val="0"/>
              </a:spcBef>
              <a:spcAft>
                <a:spcPts val="0"/>
              </a:spcAft>
              <a:buClr>
                <a:srgbClr val="FFFFFF"/>
              </a:buClr>
              <a:buSzPts val="4000"/>
              <a:buFont typeface="Arial"/>
              <a:buNone/>
            </a:pPr>
            <a:r>
              <a:rPr lang="en-US" sz="4000" b="1" i="0" u="none" strike="noStrike" cap="none">
                <a:solidFill>
                  <a:srgbClr val="FFFFFF"/>
                </a:solidFill>
                <a:latin typeface="Gilroy" pitchFamily="2" charset="77"/>
                <a:sym typeface="Arial"/>
              </a:rPr>
              <a:t>Metastick</a:t>
            </a:r>
            <a:endParaRPr>
              <a:latin typeface="Gilroy" pitchFamily="2" charset="77"/>
            </a:endParaRPr>
          </a:p>
          <a:p>
            <a:pPr marL="0" lvl="0" indent="0" algn="l" rtl="0">
              <a:spcBef>
                <a:spcPts val="0"/>
              </a:spcBef>
              <a:spcAft>
                <a:spcPts val="0"/>
              </a:spcAft>
              <a:buClr>
                <a:srgbClr val="FF8A49"/>
              </a:buClr>
              <a:buSzPts val="2900"/>
              <a:buFont typeface="Arial"/>
              <a:buNone/>
            </a:pPr>
            <a:r>
              <a:rPr lang="en-US" sz="2900" b="1">
                <a:solidFill>
                  <a:schemeClr val="lt1"/>
                </a:solidFill>
                <a:latin typeface="Gilroy" pitchFamily="2" charset="77"/>
              </a:rPr>
              <a:t>Your Gut’s New BFF</a:t>
            </a:r>
            <a:endParaRPr sz="3500" b="1">
              <a:solidFill>
                <a:schemeClr val="lt1"/>
              </a:solidFill>
              <a:latin typeface="Gilroy" pitchFamily="2" charset="77"/>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3" descr="Google Shape;73;p15"/>
          <p:cNvPicPr preferRelativeResize="0"/>
          <p:nvPr/>
        </p:nvPicPr>
        <p:blipFill rotWithShape="1">
          <a:blip r:embed="rId3">
            <a:alphaModFix amt="80000"/>
          </a:blip>
          <a:srcRect l="15616" t="1368" r="17110" b="3327"/>
          <a:stretch/>
        </p:blipFill>
        <p:spPr>
          <a:xfrm rot="5400000">
            <a:off x="1805937" y="-2217421"/>
            <a:ext cx="5394964" cy="9555486"/>
          </a:xfrm>
          <a:prstGeom prst="rect">
            <a:avLst/>
          </a:prstGeom>
          <a:noFill/>
          <a:ln>
            <a:noFill/>
          </a:ln>
        </p:spPr>
      </p:pic>
      <p:sp>
        <p:nvSpPr>
          <p:cNvPr id="64" name="Google Shape;64;p3"/>
          <p:cNvSpPr/>
          <p:nvPr/>
        </p:nvSpPr>
        <p:spPr>
          <a:xfrm>
            <a:off x="-33867" y="-44450"/>
            <a:ext cx="9211734" cy="5232400"/>
          </a:xfrm>
          <a:prstGeom prst="rect">
            <a:avLst/>
          </a:prstGeom>
          <a:solidFill>
            <a:srgbClr val="593B2A">
              <a:alpha val="49411"/>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sp>
        <p:nvSpPr>
          <p:cNvPr id="65" name="Google Shape;65;p3"/>
          <p:cNvSpPr txBox="1"/>
          <p:nvPr/>
        </p:nvSpPr>
        <p:spPr>
          <a:xfrm>
            <a:off x="310846" y="319121"/>
            <a:ext cx="7702800" cy="615600"/>
          </a:xfrm>
          <a:prstGeom prst="rect">
            <a:avLst/>
          </a:prstGeom>
          <a:noFill/>
          <a:ln>
            <a:noFill/>
          </a:ln>
        </p:spPr>
        <p:txBody>
          <a:bodyPr spcFirstLastPara="1" wrap="square" lIns="91400" tIns="91400" rIns="91400" bIns="91400" anchor="t" anchorCtr="0">
            <a:spAutoFit/>
          </a:bodyPr>
          <a:lstStyle/>
          <a:p>
            <a:pPr marL="0" lvl="0" indent="0" algn="l" rtl="0">
              <a:spcBef>
                <a:spcPts val="0"/>
              </a:spcBef>
              <a:spcAft>
                <a:spcPts val="0"/>
              </a:spcAft>
              <a:buClr>
                <a:schemeClr val="dk1"/>
              </a:buClr>
              <a:buSzPts val="2800"/>
              <a:buFont typeface="Arial"/>
              <a:buNone/>
            </a:pPr>
            <a:r>
              <a:rPr lang="en-US" sz="2800" b="1">
                <a:solidFill>
                  <a:srgbClr val="FFFFFF"/>
                </a:solidFill>
                <a:latin typeface="Gilroy" pitchFamily="2" charset="77"/>
                <a:ea typeface="Helvetica Neue"/>
                <a:cs typeface="Helvetica Neue"/>
                <a:sym typeface="Helvetica Neue"/>
              </a:rPr>
              <a:t>What we know about Microflora</a:t>
            </a:r>
            <a:endParaRPr sz="2800" b="1">
              <a:solidFill>
                <a:schemeClr val="lt1"/>
              </a:solidFill>
              <a:latin typeface="Gilroy" pitchFamily="2" charset="77"/>
              <a:ea typeface="Helvetica Neue"/>
              <a:cs typeface="Helvetica Neue"/>
              <a:sym typeface="Helvetica Neue"/>
            </a:endParaRPr>
          </a:p>
        </p:txBody>
      </p:sp>
      <p:sp>
        <p:nvSpPr>
          <p:cNvPr id="66" name="Google Shape;66;p3"/>
          <p:cNvSpPr txBox="1"/>
          <p:nvPr/>
        </p:nvSpPr>
        <p:spPr>
          <a:xfrm>
            <a:off x="1021894" y="1556261"/>
            <a:ext cx="3488513" cy="1223709"/>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chemeClr val="dk1"/>
              </a:buClr>
              <a:buSzPts val="1100"/>
              <a:buFont typeface="Arial"/>
              <a:buNone/>
            </a:pPr>
            <a:r>
              <a:rPr lang="en-US" dirty="0">
                <a:solidFill>
                  <a:srgbClr val="FFFFFF"/>
                </a:solidFill>
                <a:latin typeface="Gilroy" pitchFamily="2" charset="77"/>
              </a:rPr>
              <a:t>Each person’s is unique, like fingerprints. Even the microflora of identical twins, with the same genotype, is only about 20% similar*</a:t>
            </a:r>
            <a:endParaRPr dirty="0">
              <a:solidFill>
                <a:srgbClr val="FFFFFF"/>
              </a:solidFill>
              <a:latin typeface="Gilroy" pitchFamily="2" charset="77"/>
            </a:endParaRPr>
          </a:p>
          <a:p>
            <a:pPr marL="0" marR="0" lvl="0" indent="0" algn="l" rtl="0">
              <a:lnSpc>
                <a:spcPct val="100000"/>
              </a:lnSpc>
              <a:spcBef>
                <a:spcPts val="0"/>
              </a:spcBef>
              <a:spcAft>
                <a:spcPts val="0"/>
              </a:spcAft>
              <a:buClr>
                <a:schemeClr val="dk1"/>
              </a:buClr>
              <a:buSzPts val="1100"/>
              <a:buFont typeface="Arial"/>
              <a:buNone/>
            </a:pPr>
            <a:endParaRPr dirty="0">
              <a:solidFill>
                <a:srgbClr val="FFFFFF"/>
              </a:solidFill>
              <a:latin typeface="Gilroy" pitchFamily="2" charset="77"/>
            </a:endParaRPr>
          </a:p>
          <a:p>
            <a:pPr marL="0" marR="0" lvl="0" indent="0" algn="l" rtl="0">
              <a:lnSpc>
                <a:spcPct val="100000"/>
              </a:lnSpc>
              <a:spcBef>
                <a:spcPts val="0"/>
              </a:spcBef>
              <a:spcAft>
                <a:spcPts val="0"/>
              </a:spcAft>
              <a:buClr>
                <a:srgbClr val="FFFFFF"/>
              </a:buClr>
              <a:buSzPts val="1400"/>
              <a:buFont typeface="Arial"/>
              <a:buNone/>
            </a:pPr>
            <a:endParaRPr dirty="0">
              <a:solidFill>
                <a:srgbClr val="FFFFFF"/>
              </a:solidFill>
              <a:latin typeface="Gilroy" pitchFamily="2" charset="77"/>
            </a:endParaRPr>
          </a:p>
        </p:txBody>
      </p:sp>
      <p:sp>
        <p:nvSpPr>
          <p:cNvPr id="67" name="Google Shape;67;p3"/>
          <p:cNvSpPr txBox="1"/>
          <p:nvPr/>
        </p:nvSpPr>
        <p:spPr>
          <a:xfrm>
            <a:off x="1016870" y="2933947"/>
            <a:ext cx="3332520" cy="740309"/>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FFFFFF"/>
              </a:buClr>
              <a:buSzPts val="1400"/>
              <a:buFont typeface="Arial"/>
              <a:buNone/>
            </a:pPr>
            <a:r>
              <a:rPr lang="en-US" dirty="0">
                <a:solidFill>
                  <a:srgbClr val="FFFFFF"/>
                </a:solidFill>
                <a:latin typeface="Gilroy" pitchFamily="2" charset="77"/>
              </a:rPr>
              <a:t>It plays a role in synthesizing B-group vitamins</a:t>
            </a:r>
            <a:endParaRPr dirty="0">
              <a:latin typeface="Gilroy" pitchFamily="2" charset="77"/>
            </a:endParaRPr>
          </a:p>
        </p:txBody>
      </p:sp>
      <p:pic>
        <p:nvPicPr>
          <p:cNvPr id="68" name="Google Shape;68;p3" descr="Image"/>
          <p:cNvPicPr preferRelativeResize="0"/>
          <p:nvPr/>
        </p:nvPicPr>
        <p:blipFill rotWithShape="1">
          <a:blip r:embed="rId4">
            <a:alphaModFix/>
          </a:blip>
          <a:srcRect/>
          <a:stretch/>
        </p:blipFill>
        <p:spPr>
          <a:xfrm>
            <a:off x="8013700" y="4782532"/>
            <a:ext cx="812800" cy="203780"/>
          </a:xfrm>
          <a:prstGeom prst="rect">
            <a:avLst/>
          </a:prstGeom>
          <a:noFill/>
          <a:ln>
            <a:noFill/>
          </a:ln>
        </p:spPr>
      </p:pic>
      <p:sp>
        <p:nvSpPr>
          <p:cNvPr id="69" name="Google Shape;69;p3">
            <a:hlinkClick r:id="rId5"/>
          </p:cNvPr>
          <p:cNvSpPr txBox="1"/>
          <p:nvPr/>
        </p:nvSpPr>
        <p:spPr>
          <a:xfrm>
            <a:off x="359530" y="4340543"/>
            <a:ext cx="6542490" cy="715500"/>
          </a:xfrm>
          <a:prstGeom prst="rect">
            <a:avLst/>
          </a:prstGeom>
          <a:noFill/>
          <a:ln>
            <a:noFill/>
          </a:ln>
        </p:spPr>
        <p:txBody>
          <a:bodyPr spcFirstLastPara="1" wrap="square" lIns="91400" tIns="91400" rIns="91400" bIns="91400" anchor="b" anchorCtr="0">
            <a:spAutoFit/>
          </a:bodyPr>
          <a:lstStyle/>
          <a:p>
            <a:pPr marL="0" marR="0" lvl="0" indent="0" algn="l" rtl="0">
              <a:lnSpc>
                <a:spcPct val="115000"/>
              </a:lnSpc>
              <a:spcBef>
                <a:spcPts val="0"/>
              </a:spcBef>
              <a:spcAft>
                <a:spcPts val="0"/>
              </a:spcAft>
              <a:buClr>
                <a:srgbClr val="FFFFFF"/>
              </a:buClr>
              <a:buSzPts val="1000"/>
              <a:buFont typeface="Helvetica Neue"/>
              <a:buNone/>
            </a:pPr>
            <a:r>
              <a:rPr lang="en-US" sz="1000" b="0" i="0" u="none" strike="noStrike" cap="none">
                <a:solidFill>
                  <a:srgbClr val="FFFFFF"/>
                </a:solidFill>
                <a:latin typeface="Gilroy" pitchFamily="2" charset="77"/>
                <a:ea typeface="Helvetica Neue"/>
                <a:cs typeface="Helvetica Neue"/>
                <a:sym typeface="Helvetica Neue"/>
              </a:rPr>
              <a:t>* </a:t>
            </a:r>
            <a:r>
              <a:rPr lang="en-US" sz="1000" b="0" i="0" u="sng" strike="noStrike" cap="none">
                <a:solidFill>
                  <a:srgbClr val="CEFDFF"/>
                </a:solidFill>
                <a:latin typeface="Gilroy" pitchFamily="2" charset="77"/>
                <a:ea typeface="Helvetica Neue"/>
                <a:cs typeface="Helvetica Neue"/>
                <a:sym typeface="Helvetica Neue"/>
                <a:hlinkClick r:id="rId6">
                  <a:extLst>
                    <a:ext uri="{A12FA001-AC4F-418D-AE19-62706E023703}">
                      <ahyp:hlinkClr xmlns:ahyp="http://schemas.microsoft.com/office/drawing/2018/hyperlinkcolor" val="tx"/>
                    </a:ext>
                  </a:extLst>
                </a:hlinkClick>
              </a:rPr>
              <a:t>https://www.sciencenews.org/article/identical-twins-may-not-be-so-identical-when-it-comes-gut-bacteria</a:t>
            </a:r>
            <a:r>
              <a:rPr lang="en-US" sz="1000" b="0" i="0" u="none" strike="noStrike" cap="none">
                <a:solidFill>
                  <a:srgbClr val="FFFFFF"/>
                </a:solidFill>
                <a:latin typeface="Gilroy" pitchFamily="2" charset="77"/>
                <a:ea typeface="Helvetica Neue"/>
                <a:cs typeface="Helvetica Neue"/>
                <a:sym typeface="Helvetica Neue"/>
              </a:rPr>
              <a:t> </a:t>
            </a:r>
            <a:endParaRPr>
              <a:latin typeface="Gilroy" pitchFamily="2" charset="77"/>
            </a:endParaRPr>
          </a:p>
          <a:p>
            <a:pPr marL="0" marR="0" lvl="0" indent="0" algn="l" rtl="0">
              <a:lnSpc>
                <a:spcPct val="115000"/>
              </a:lnSpc>
              <a:spcBef>
                <a:spcPts val="0"/>
              </a:spcBef>
              <a:spcAft>
                <a:spcPts val="0"/>
              </a:spcAft>
              <a:buClr>
                <a:srgbClr val="FFFFFF"/>
              </a:buClr>
              <a:buSzPts val="1000"/>
              <a:buFont typeface="Helvetica Neue"/>
              <a:buNone/>
            </a:pPr>
            <a:r>
              <a:rPr lang="en-US" sz="1000" b="0" i="0" u="none" strike="noStrike" cap="none">
                <a:solidFill>
                  <a:srgbClr val="FFFFFF"/>
                </a:solidFill>
                <a:latin typeface="Gilroy" pitchFamily="2" charset="77"/>
                <a:ea typeface="Helvetica Neue"/>
                <a:cs typeface="Helvetica Neue"/>
                <a:sym typeface="Helvetica Neue"/>
              </a:rPr>
              <a:t>** </a:t>
            </a:r>
            <a:r>
              <a:rPr lang="en-US" sz="1000" b="0" i="0" u="sng" strike="noStrike" cap="none">
                <a:solidFill>
                  <a:srgbClr val="D8E6FC"/>
                </a:solidFill>
                <a:latin typeface="Gilroy" pitchFamily="2" charset="77"/>
                <a:ea typeface="Helvetica Neue"/>
                <a:cs typeface="Helvetica Neue"/>
                <a:sym typeface="Helvetica Neue"/>
                <a:hlinkClick r:id="rId7">
                  <a:extLst>
                    <a:ext uri="{A12FA001-AC4F-418D-AE19-62706E023703}">
                      <ahyp:hlinkClr xmlns:ahyp="http://schemas.microsoft.com/office/drawing/2018/hyperlinkcolor" val="tx"/>
                    </a:ext>
                  </a:extLst>
                </a:hlinkClick>
              </a:rPr>
              <a:t>https://journals.plos.org/plosbiology/article?id=10.1371/journal.pbio.1002533</a:t>
            </a:r>
            <a:endParaRPr>
              <a:latin typeface="Gilroy" pitchFamily="2" charset="77"/>
            </a:endParaRPr>
          </a:p>
        </p:txBody>
      </p:sp>
      <p:grpSp>
        <p:nvGrpSpPr>
          <p:cNvPr id="70" name="Google Shape;70;p3"/>
          <p:cNvGrpSpPr/>
          <p:nvPr/>
        </p:nvGrpSpPr>
        <p:grpSpPr>
          <a:xfrm>
            <a:off x="431800" y="1624131"/>
            <a:ext cx="518856" cy="518855"/>
            <a:chOff x="0" y="0"/>
            <a:chExt cx="518854" cy="518854"/>
          </a:xfrm>
        </p:grpSpPr>
        <p:pic>
          <p:nvPicPr>
            <p:cNvPr id="71" name="Google Shape;71;p3" descr="Vector.png"/>
            <p:cNvPicPr preferRelativeResize="0"/>
            <p:nvPr/>
          </p:nvPicPr>
          <p:blipFill rotWithShape="1">
            <a:blip r:embed="rId8">
              <a:alphaModFix/>
            </a:blip>
            <a:srcRect/>
            <a:stretch/>
          </p:blipFill>
          <p:spPr>
            <a:xfrm>
              <a:off x="93166" y="70286"/>
              <a:ext cx="325498" cy="378282"/>
            </a:xfrm>
            <a:prstGeom prst="rect">
              <a:avLst/>
            </a:prstGeom>
            <a:noFill/>
            <a:ln>
              <a:noFill/>
            </a:ln>
          </p:spPr>
        </p:pic>
        <p:sp>
          <p:nvSpPr>
            <p:cNvPr id="72" name="Google Shape;72;p3"/>
            <p:cNvSpPr/>
            <p:nvPr/>
          </p:nvSpPr>
          <p:spPr>
            <a:xfrm>
              <a:off x="0" y="0"/>
              <a:ext cx="518854" cy="518854"/>
            </a:xfrm>
            <a:prstGeom prst="ellipse">
              <a:avLst/>
            </a:prstGeom>
            <a:noFill/>
            <a:ln w="12700"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grpSp>
      <p:grpSp>
        <p:nvGrpSpPr>
          <p:cNvPr id="73" name="Google Shape;73;p3"/>
          <p:cNvGrpSpPr/>
          <p:nvPr/>
        </p:nvGrpSpPr>
        <p:grpSpPr>
          <a:xfrm>
            <a:off x="4612255" y="1624131"/>
            <a:ext cx="518856" cy="518855"/>
            <a:chOff x="0" y="0"/>
            <a:chExt cx="518854" cy="518854"/>
          </a:xfrm>
        </p:grpSpPr>
        <p:pic>
          <p:nvPicPr>
            <p:cNvPr id="74" name="Google Shape;74;p3" descr="bacteria 2.png"/>
            <p:cNvPicPr preferRelativeResize="0"/>
            <p:nvPr/>
          </p:nvPicPr>
          <p:blipFill rotWithShape="1">
            <a:blip r:embed="rId9">
              <a:alphaModFix/>
            </a:blip>
            <a:srcRect/>
            <a:stretch/>
          </p:blipFill>
          <p:spPr>
            <a:xfrm>
              <a:off x="83112" y="80955"/>
              <a:ext cx="361233" cy="361234"/>
            </a:xfrm>
            <a:prstGeom prst="rect">
              <a:avLst/>
            </a:prstGeom>
            <a:noFill/>
            <a:ln>
              <a:noFill/>
            </a:ln>
          </p:spPr>
        </p:pic>
        <p:sp>
          <p:nvSpPr>
            <p:cNvPr id="75" name="Google Shape;75;p3"/>
            <p:cNvSpPr/>
            <p:nvPr/>
          </p:nvSpPr>
          <p:spPr>
            <a:xfrm>
              <a:off x="0" y="0"/>
              <a:ext cx="518854" cy="518854"/>
            </a:xfrm>
            <a:prstGeom prst="ellipse">
              <a:avLst/>
            </a:prstGeom>
            <a:noFill/>
            <a:ln w="12700"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grpSp>
      <p:grpSp>
        <p:nvGrpSpPr>
          <p:cNvPr id="76" name="Google Shape;76;p3"/>
          <p:cNvGrpSpPr/>
          <p:nvPr/>
        </p:nvGrpSpPr>
        <p:grpSpPr>
          <a:xfrm>
            <a:off x="431800" y="2926319"/>
            <a:ext cx="518856" cy="518856"/>
            <a:chOff x="0" y="0"/>
            <a:chExt cx="518854" cy="518854"/>
          </a:xfrm>
        </p:grpSpPr>
        <p:pic>
          <p:nvPicPr>
            <p:cNvPr id="77" name="Google Shape;77;p3" descr="noun-size-2931148.png"/>
            <p:cNvPicPr preferRelativeResize="0"/>
            <p:nvPr/>
          </p:nvPicPr>
          <p:blipFill rotWithShape="1">
            <a:blip r:embed="rId10">
              <a:alphaModFix/>
            </a:blip>
            <a:srcRect/>
            <a:stretch/>
          </p:blipFill>
          <p:spPr>
            <a:xfrm>
              <a:off x="19000" y="72431"/>
              <a:ext cx="480854" cy="378282"/>
            </a:xfrm>
            <a:prstGeom prst="rect">
              <a:avLst/>
            </a:prstGeom>
            <a:noFill/>
            <a:ln>
              <a:noFill/>
            </a:ln>
          </p:spPr>
        </p:pic>
        <p:sp>
          <p:nvSpPr>
            <p:cNvPr id="78" name="Google Shape;78;p3"/>
            <p:cNvSpPr/>
            <p:nvPr/>
          </p:nvSpPr>
          <p:spPr>
            <a:xfrm>
              <a:off x="0" y="0"/>
              <a:ext cx="518854" cy="518854"/>
            </a:xfrm>
            <a:prstGeom prst="ellipse">
              <a:avLst/>
            </a:prstGeom>
            <a:noFill/>
            <a:ln w="12700"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grpSp>
      <p:grpSp>
        <p:nvGrpSpPr>
          <p:cNvPr id="79" name="Google Shape;79;p3"/>
          <p:cNvGrpSpPr/>
          <p:nvPr/>
        </p:nvGrpSpPr>
        <p:grpSpPr>
          <a:xfrm>
            <a:off x="4612255" y="2926319"/>
            <a:ext cx="518856" cy="518856"/>
            <a:chOff x="0" y="0"/>
            <a:chExt cx="518854" cy="518854"/>
          </a:xfrm>
        </p:grpSpPr>
        <p:pic>
          <p:nvPicPr>
            <p:cNvPr id="80" name="Google Shape;80;p3" descr="old-woman 1.png"/>
            <p:cNvPicPr preferRelativeResize="0"/>
            <p:nvPr/>
          </p:nvPicPr>
          <p:blipFill rotWithShape="1">
            <a:blip r:embed="rId11">
              <a:alphaModFix/>
            </a:blip>
            <a:srcRect/>
            <a:stretch/>
          </p:blipFill>
          <p:spPr>
            <a:xfrm>
              <a:off x="66214" y="53514"/>
              <a:ext cx="386426" cy="386426"/>
            </a:xfrm>
            <a:prstGeom prst="rect">
              <a:avLst/>
            </a:prstGeom>
            <a:noFill/>
            <a:ln>
              <a:noFill/>
            </a:ln>
          </p:spPr>
        </p:pic>
        <p:sp>
          <p:nvSpPr>
            <p:cNvPr id="81" name="Google Shape;81;p3"/>
            <p:cNvSpPr/>
            <p:nvPr/>
          </p:nvSpPr>
          <p:spPr>
            <a:xfrm>
              <a:off x="0" y="0"/>
              <a:ext cx="518854" cy="518854"/>
            </a:xfrm>
            <a:prstGeom prst="ellipse">
              <a:avLst/>
            </a:prstGeom>
            <a:noFill/>
            <a:ln w="12700"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grpSp>
      <p:sp>
        <p:nvSpPr>
          <p:cNvPr id="82" name="Google Shape;82;p3"/>
          <p:cNvSpPr txBox="1"/>
          <p:nvPr/>
        </p:nvSpPr>
        <p:spPr>
          <a:xfrm>
            <a:off x="5297810" y="2952900"/>
            <a:ext cx="3238030" cy="523220"/>
          </a:xfrm>
          <a:prstGeom prst="rect">
            <a:avLst/>
          </a:prstGeom>
          <a:noFill/>
          <a:ln>
            <a:noFill/>
          </a:ln>
        </p:spPr>
        <p:txBody>
          <a:bodyPr spcFirstLastPara="1" wrap="square" lIns="45700" tIns="45700" rIns="45700" bIns="45700" anchor="t" anchorCtr="0">
            <a:spAutoFit/>
          </a:bodyPr>
          <a:lstStyle/>
          <a:p>
            <a:r>
              <a:rPr lang="en-US" dirty="0">
                <a:solidFill>
                  <a:srgbClr val="FFFFFF"/>
                </a:solidFill>
                <a:latin typeface="Gilroy" pitchFamily="2" charset="77"/>
                <a:sym typeface="Helvetica Neue"/>
              </a:rPr>
              <a:t>Its ability to provide protection diminishes with age</a:t>
            </a:r>
            <a:endParaRPr dirty="0">
              <a:solidFill>
                <a:srgbClr val="FFFFFF"/>
              </a:solidFill>
              <a:latin typeface="Gilroy" pitchFamily="2" charset="77"/>
            </a:endParaRPr>
          </a:p>
        </p:txBody>
      </p:sp>
      <p:sp>
        <p:nvSpPr>
          <p:cNvPr id="83" name="Google Shape;83;p3"/>
          <p:cNvSpPr txBox="1"/>
          <p:nvPr/>
        </p:nvSpPr>
        <p:spPr>
          <a:xfrm>
            <a:off x="5300884" y="1596716"/>
            <a:ext cx="3488400" cy="954067"/>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US" dirty="0">
                <a:solidFill>
                  <a:srgbClr val="FFFFFF"/>
                </a:solidFill>
                <a:latin typeface="Gilroy" pitchFamily="2" charset="77"/>
                <a:sym typeface="Helvetica Neue"/>
              </a:rPr>
              <a:t>There are about 38 trillion microorganisms, which is 8 trillion more than the number of cells in the body**.</a:t>
            </a:r>
            <a:endParaRPr dirty="0">
              <a:solidFill>
                <a:srgbClr val="FFFFFF"/>
              </a:solidFill>
              <a:latin typeface="Gilroy" pitchFamily="2" charset="77"/>
              <a:sym typeface="Helvetica Neue"/>
            </a:endParaRPr>
          </a:p>
          <a:p>
            <a:pPr marL="0" marR="0" lvl="0" indent="0" algn="l" rtl="0">
              <a:lnSpc>
                <a:spcPct val="100000"/>
              </a:lnSpc>
              <a:spcBef>
                <a:spcPts val="0"/>
              </a:spcBef>
              <a:spcAft>
                <a:spcPts val="0"/>
              </a:spcAft>
              <a:buNone/>
            </a:pPr>
            <a:endParaRPr dirty="0">
              <a:solidFill>
                <a:srgbClr val="FFFFFF"/>
              </a:solidFill>
              <a:latin typeface="Gilroy" pitchFamily="2" charset="77"/>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5" descr="image10.png"/>
          <p:cNvPicPr preferRelativeResize="0"/>
          <p:nvPr/>
        </p:nvPicPr>
        <p:blipFill rotWithShape="1">
          <a:blip r:embed="rId3">
            <a:alphaModFix/>
          </a:blip>
          <a:srcRect/>
          <a:stretch/>
        </p:blipFill>
        <p:spPr>
          <a:xfrm>
            <a:off x="8013700" y="4782446"/>
            <a:ext cx="812800" cy="203778"/>
          </a:xfrm>
          <a:prstGeom prst="rect">
            <a:avLst/>
          </a:prstGeom>
          <a:noFill/>
          <a:ln>
            <a:noFill/>
          </a:ln>
        </p:spPr>
      </p:pic>
      <p:sp>
        <p:nvSpPr>
          <p:cNvPr id="89" name="Google Shape;89;p5"/>
          <p:cNvSpPr txBox="1"/>
          <p:nvPr/>
        </p:nvSpPr>
        <p:spPr>
          <a:xfrm>
            <a:off x="4697060" y="3674662"/>
            <a:ext cx="4167900" cy="813000"/>
          </a:xfrm>
          <a:prstGeom prst="rect">
            <a:avLst/>
          </a:prstGeom>
          <a:noFill/>
          <a:ln>
            <a:noFill/>
          </a:ln>
        </p:spPr>
        <p:txBody>
          <a:bodyPr spcFirstLastPara="1" wrap="square" lIns="91400" tIns="91400" rIns="91400" bIns="91400" anchor="t" anchorCtr="0">
            <a:normAutofit/>
          </a:bodyPr>
          <a:lstStyle/>
          <a:p>
            <a:pPr marL="0" lvl="0" indent="0" algn="l" rtl="0">
              <a:lnSpc>
                <a:spcPct val="115000"/>
              </a:lnSpc>
              <a:spcBef>
                <a:spcPts val="0"/>
              </a:spcBef>
              <a:spcAft>
                <a:spcPts val="0"/>
              </a:spcAft>
              <a:buClr>
                <a:schemeClr val="dk1"/>
              </a:buClr>
              <a:buSzPts val="2800"/>
              <a:buFont typeface="Arial"/>
              <a:buNone/>
            </a:pPr>
            <a:r>
              <a:rPr lang="en-US" sz="1500" dirty="0">
                <a:solidFill>
                  <a:schemeClr val="dk1"/>
                </a:solidFill>
                <a:latin typeface="Gilroy" pitchFamily="2" charset="77"/>
                <a:ea typeface="Helvetica Neue"/>
                <a:cs typeface="Helvetica Neue"/>
                <a:sym typeface="Helvetica Neue"/>
              </a:rPr>
              <a:t>Deteriorating skin condition</a:t>
            </a:r>
            <a:endParaRPr sz="1500" dirty="0">
              <a:solidFill>
                <a:srgbClr val="262626"/>
              </a:solidFill>
              <a:latin typeface="Gilroy" pitchFamily="2" charset="77"/>
            </a:endParaRPr>
          </a:p>
        </p:txBody>
      </p:sp>
      <p:sp>
        <p:nvSpPr>
          <p:cNvPr id="90" name="Google Shape;90;p5"/>
          <p:cNvSpPr txBox="1"/>
          <p:nvPr/>
        </p:nvSpPr>
        <p:spPr>
          <a:xfrm>
            <a:off x="4697060" y="1924199"/>
            <a:ext cx="4120271" cy="483535"/>
          </a:xfrm>
          <a:prstGeom prst="rect">
            <a:avLst/>
          </a:prstGeom>
          <a:noFill/>
          <a:ln>
            <a:noFill/>
          </a:ln>
        </p:spPr>
        <p:txBody>
          <a:bodyPr spcFirstLastPara="1" wrap="square" lIns="91400" tIns="91400" rIns="91400" bIns="91400" anchor="t" anchorCtr="0">
            <a:noAutofit/>
          </a:bodyPr>
          <a:lstStyle/>
          <a:p>
            <a:pPr marL="0" lvl="0" indent="0" algn="l" rtl="0">
              <a:lnSpc>
                <a:spcPct val="115000"/>
              </a:lnSpc>
              <a:spcBef>
                <a:spcPts val="0"/>
              </a:spcBef>
              <a:spcAft>
                <a:spcPts val="0"/>
              </a:spcAft>
              <a:buClr>
                <a:schemeClr val="dk1"/>
              </a:buClr>
              <a:buSzPts val="2800"/>
              <a:buFont typeface="Arial"/>
              <a:buNone/>
            </a:pPr>
            <a:r>
              <a:rPr lang="en-US" sz="1500">
                <a:solidFill>
                  <a:schemeClr val="dk1"/>
                </a:solidFill>
                <a:latin typeface="Gilroy" pitchFamily="2" charset="77"/>
                <a:ea typeface="Helvetica Neue"/>
                <a:cs typeface="Helvetica Neue"/>
                <a:sym typeface="Helvetica Neue"/>
              </a:rPr>
              <a:t>Problems with stool</a:t>
            </a:r>
            <a:endParaRPr sz="1500">
              <a:solidFill>
                <a:schemeClr val="dk1"/>
              </a:solidFill>
              <a:highlight>
                <a:srgbClr val="FFFFFF"/>
              </a:highlight>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262626"/>
              </a:buClr>
              <a:buSzPts val="1600"/>
              <a:buFont typeface="Arial"/>
              <a:buNone/>
            </a:pPr>
            <a:endParaRPr sz="1500">
              <a:solidFill>
                <a:srgbClr val="262626"/>
              </a:solidFill>
              <a:latin typeface="Gilroy" pitchFamily="2" charset="77"/>
            </a:endParaRPr>
          </a:p>
        </p:txBody>
      </p:sp>
      <p:sp>
        <p:nvSpPr>
          <p:cNvPr id="92" name="Google Shape;92;p5"/>
          <p:cNvSpPr txBox="1">
            <a:spLocks noGrp="1"/>
          </p:cNvSpPr>
          <p:nvPr>
            <p:ph type="title"/>
          </p:nvPr>
        </p:nvSpPr>
        <p:spPr>
          <a:xfrm>
            <a:off x="3943048" y="308600"/>
            <a:ext cx="5450495" cy="1097884"/>
          </a:xfrm>
          <a:prstGeom prst="rect">
            <a:avLst/>
          </a:prstGeom>
          <a:noFill/>
          <a:ln>
            <a:noFill/>
          </a:ln>
        </p:spPr>
        <p:txBody>
          <a:bodyPr spcFirstLastPara="1" wrap="square" lIns="91400" tIns="91400" rIns="91400" bIns="91400" anchor="t" anchorCtr="0">
            <a:normAutofit fontScale="90000"/>
          </a:bodyPr>
          <a:lstStyle/>
          <a:p>
            <a:pPr marL="0" lvl="0" indent="0" algn="l" rtl="0">
              <a:spcBef>
                <a:spcPts val="0"/>
              </a:spcBef>
              <a:spcAft>
                <a:spcPts val="0"/>
              </a:spcAft>
              <a:buClr>
                <a:schemeClr val="dk1"/>
              </a:buClr>
              <a:buSzPct val="100000"/>
              <a:buFont typeface="Arial"/>
              <a:buNone/>
            </a:pPr>
            <a:r>
              <a:rPr lang="en-US" b="1" dirty="0" err="1">
                <a:solidFill>
                  <a:srgbClr val="FF9B00"/>
                </a:solidFill>
                <a:latin typeface="Gilroy" pitchFamily="2" charset="77"/>
                <a:ea typeface="Helvetica Neue"/>
                <a:cs typeface="Helvetica Neue"/>
                <a:sym typeface="Helvetica Neue"/>
              </a:rPr>
              <a:t>Microfloral</a:t>
            </a:r>
            <a:r>
              <a:rPr lang="en-US" b="1" dirty="0">
                <a:solidFill>
                  <a:srgbClr val="FF9B00"/>
                </a:solidFill>
                <a:latin typeface="Gilroy" pitchFamily="2" charset="77"/>
                <a:ea typeface="Helvetica Neue"/>
                <a:cs typeface="Helvetica Neue"/>
                <a:sym typeface="Helvetica Neue"/>
              </a:rPr>
              <a:t> imbalance in</a:t>
            </a:r>
            <a:br>
              <a:rPr lang="en-US" b="1" dirty="0">
                <a:solidFill>
                  <a:srgbClr val="FF9B00"/>
                </a:solidFill>
                <a:latin typeface="Gilroy" pitchFamily="2" charset="77"/>
                <a:ea typeface="Helvetica Neue"/>
                <a:cs typeface="Helvetica Neue"/>
                <a:sym typeface="Helvetica Neue"/>
              </a:rPr>
            </a:br>
            <a:r>
              <a:rPr lang="en-US" b="1" dirty="0">
                <a:solidFill>
                  <a:srgbClr val="FF9B00"/>
                </a:solidFill>
                <a:latin typeface="Gilroy" pitchFamily="2" charset="77"/>
                <a:ea typeface="Helvetica Neue"/>
                <a:cs typeface="Helvetica Neue"/>
                <a:sym typeface="Helvetica Neue"/>
              </a:rPr>
              <a:t>the gut manifests itself in these ways:</a:t>
            </a:r>
            <a:endParaRPr b="1" dirty="0">
              <a:solidFill>
                <a:srgbClr val="FF9B00"/>
              </a:solidFill>
              <a:latin typeface="Gilroy" pitchFamily="2" charset="77"/>
              <a:ea typeface="Helvetica Neue"/>
              <a:cs typeface="Helvetica Neue"/>
              <a:sym typeface="Helvetica Neue"/>
            </a:endParaRPr>
          </a:p>
          <a:p>
            <a:pPr marL="0" lvl="0" indent="0" algn="l" rtl="0">
              <a:lnSpc>
                <a:spcPct val="100000"/>
              </a:lnSpc>
              <a:spcBef>
                <a:spcPts val="0"/>
              </a:spcBef>
              <a:spcAft>
                <a:spcPts val="0"/>
              </a:spcAft>
              <a:buClr>
                <a:srgbClr val="FF9B00"/>
              </a:buClr>
              <a:buSzPct val="100000"/>
              <a:buFont typeface="Arial"/>
              <a:buNone/>
            </a:pPr>
            <a:endParaRPr dirty="0">
              <a:solidFill>
                <a:srgbClr val="FF9B00"/>
              </a:solidFill>
              <a:latin typeface="Gilroy" pitchFamily="2" charset="77"/>
            </a:endParaRPr>
          </a:p>
        </p:txBody>
      </p:sp>
      <p:sp>
        <p:nvSpPr>
          <p:cNvPr id="93" name="Google Shape;93;p5"/>
          <p:cNvSpPr txBox="1"/>
          <p:nvPr/>
        </p:nvSpPr>
        <p:spPr>
          <a:xfrm>
            <a:off x="4697088" y="2724297"/>
            <a:ext cx="4120200" cy="587700"/>
          </a:xfrm>
          <a:prstGeom prst="rect">
            <a:avLst/>
          </a:prstGeom>
          <a:noFill/>
          <a:ln>
            <a:noFill/>
          </a:ln>
        </p:spPr>
        <p:txBody>
          <a:bodyPr spcFirstLastPara="1" wrap="square" lIns="91400" tIns="91400" rIns="91400" bIns="91400" anchor="t" anchorCtr="0">
            <a:normAutofit/>
          </a:bodyPr>
          <a:lstStyle/>
          <a:p>
            <a:pPr marL="0" lvl="0" indent="0" algn="l" rtl="0">
              <a:lnSpc>
                <a:spcPct val="115000"/>
              </a:lnSpc>
              <a:spcBef>
                <a:spcPts val="0"/>
              </a:spcBef>
              <a:spcAft>
                <a:spcPts val="0"/>
              </a:spcAft>
              <a:buClr>
                <a:schemeClr val="dk1"/>
              </a:buClr>
              <a:buSzPts val="2800"/>
              <a:buFont typeface="Arial"/>
              <a:buNone/>
            </a:pPr>
            <a:r>
              <a:rPr lang="en-US" sz="1500">
                <a:solidFill>
                  <a:schemeClr val="dk1"/>
                </a:solidFill>
                <a:latin typeface="Gilroy" pitchFamily="2" charset="77"/>
                <a:ea typeface="Helvetica Neue"/>
                <a:cs typeface="Helvetica Neue"/>
                <a:sym typeface="Helvetica Neue"/>
              </a:rPr>
              <a:t>Intestinal discomfort</a:t>
            </a:r>
            <a:endParaRPr sz="1500">
              <a:solidFill>
                <a:srgbClr val="262626"/>
              </a:solidFill>
              <a:latin typeface="Gilroy" pitchFamily="2" charset="77"/>
            </a:endParaRPr>
          </a:p>
        </p:txBody>
      </p:sp>
      <p:grpSp>
        <p:nvGrpSpPr>
          <p:cNvPr id="95" name="Google Shape;95;p5"/>
          <p:cNvGrpSpPr/>
          <p:nvPr/>
        </p:nvGrpSpPr>
        <p:grpSpPr>
          <a:xfrm>
            <a:off x="4074692" y="3623973"/>
            <a:ext cx="518856" cy="518856"/>
            <a:chOff x="0" y="0"/>
            <a:chExt cx="518854" cy="518854"/>
          </a:xfrm>
        </p:grpSpPr>
        <p:sp>
          <p:nvSpPr>
            <p:cNvPr id="96" name="Google Shape;96;p5"/>
            <p:cNvSpPr/>
            <p:nvPr/>
          </p:nvSpPr>
          <p:spPr>
            <a:xfrm>
              <a:off x="0" y="0"/>
              <a:ext cx="518854" cy="518854"/>
            </a:xfrm>
            <a:prstGeom prst="ellipse">
              <a:avLst/>
            </a:prstGeom>
            <a:noFill/>
            <a:ln w="15225" cap="flat" cmpd="sng">
              <a:solidFill>
                <a:srgbClr val="F1A03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pic>
          <p:nvPicPr>
            <p:cNvPr id="97" name="Google Shape;97;p5" descr="023---Moisturising-Face 233.png"/>
            <p:cNvPicPr preferRelativeResize="0"/>
            <p:nvPr/>
          </p:nvPicPr>
          <p:blipFill rotWithShape="1">
            <a:blip r:embed="rId4">
              <a:alphaModFix/>
            </a:blip>
            <a:srcRect/>
            <a:stretch/>
          </p:blipFill>
          <p:spPr>
            <a:xfrm>
              <a:off x="97019" y="102071"/>
              <a:ext cx="325879" cy="340112"/>
            </a:xfrm>
            <a:prstGeom prst="rect">
              <a:avLst/>
            </a:prstGeom>
            <a:noFill/>
            <a:ln>
              <a:noFill/>
            </a:ln>
          </p:spPr>
        </p:pic>
      </p:grpSp>
      <p:grpSp>
        <p:nvGrpSpPr>
          <p:cNvPr id="98" name="Google Shape;98;p5"/>
          <p:cNvGrpSpPr/>
          <p:nvPr/>
        </p:nvGrpSpPr>
        <p:grpSpPr>
          <a:xfrm>
            <a:off x="4074692" y="1886661"/>
            <a:ext cx="518856" cy="518856"/>
            <a:chOff x="0" y="0"/>
            <a:chExt cx="518854" cy="518854"/>
          </a:xfrm>
        </p:grpSpPr>
        <p:sp>
          <p:nvSpPr>
            <p:cNvPr id="99" name="Google Shape;99;p5"/>
            <p:cNvSpPr/>
            <p:nvPr/>
          </p:nvSpPr>
          <p:spPr>
            <a:xfrm>
              <a:off x="0" y="0"/>
              <a:ext cx="518854" cy="518854"/>
            </a:xfrm>
            <a:prstGeom prst="ellipse">
              <a:avLst/>
            </a:prstGeom>
            <a:noFill/>
            <a:ln w="15225" cap="flat" cmpd="sng">
              <a:solidFill>
                <a:srgbClr val="F1A03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pic>
          <p:nvPicPr>
            <p:cNvPr id="100" name="Google Shape;100;p5" descr="Vector.png"/>
            <p:cNvPicPr preferRelativeResize="0"/>
            <p:nvPr/>
          </p:nvPicPr>
          <p:blipFill rotWithShape="1">
            <a:blip r:embed="rId5">
              <a:alphaModFix/>
            </a:blip>
            <a:srcRect/>
            <a:stretch/>
          </p:blipFill>
          <p:spPr>
            <a:xfrm>
              <a:off x="76574" y="117164"/>
              <a:ext cx="365706" cy="284526"/>
            </a:xfrm>
            <a:prstGeom prst="rect">
              <a:avLst/>
            </a:prstGeom>
            <a:noFill/>
            <a:ln>
              <a:noFill/>
            </a:ln>
          </p:spPr>
        </p:pic>
      </p:grpSp>
      <p:grpSp>
        <p:nvGrpSpPr>
          <p:cNvPr id="101" name="Google Shape;101;p5"/>
          <p:cNvGrpSpPr/>
          <p:nvPr/>
        </p:nvGrpSpPr>
        <p:grpSpPr>
          <a:xfrm>
            <a:off x="4074692" y="2758728"/>
            <a:ext cx="518856" cy="518856"/>
            <a:chOff x="0" y="0"/>
            <a:chExt cx="518854" cy="518854"/>
          </a:xfrm>
        </p:grpSpPr>
        <p:sp>
          <p:nvSpPr>
            <p:cNvPr id="102" name="Google Shape;102;p5"/>
            <p:cNvSpPr/>
            <p:nvPr/>
          </p:nvSpPr>
          <p:spPr>
            <a:xfrm>
              <a:off x="0" y="0"/>
              <a:ext cx="518854" cy="518854"/>
            </a:xfrm>
            <a:prstGeom prst="ellipse">
              <a:avLst/>
            </a:prstGeom>
            <a:noFill/>
            <a:ln w="15225" cap="flat" cmpd="sng">
              <a:solidFill>
                <a:srgbClr val="F1A038"/>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pic>
          <p:nvPicPr>
            <p:cNvPr id="103" name="Google Shape;103;p5" descr="noun_gut_3772784 1.png"/>
            <p:cNvPicPr preferRelativeResize="0"/>
            <p:nvPr/>
          </p:nvPicPr>
          <p:blipFill rotWithShape="1">
            <a:blip r:embed="rId6">
              <a:alphaModFix/>
            </a:blip>
            <a:srcRect/>
            <a:stretch/>
          </p:blipFill>
          <p:spPr>
            <a:xfrm>
              <a:off x="99105" y="31461"/>
              <a:ext cx="320644" cy="457201"/>
            </a:xfrm>
            <a:prstGeom prst="rect">
              <a:avLst/>
            </a:prstGeom>
            <a:noFill/>
            <a:ln>
              <a:noFill/>
            </a:ln>
          </p:spPr>
        </p:pic>
      </p:grpSp>
      <p:pic>
        <p:nvPicPr>
          <p:cNvPr id="2" name="frank-flores-2X-6XZtCelM-unsplash.jpg" descr="frank-flores-2X-6XZtCelM-unsplash.jpg">
            <a:extLst>
              <a:ext uri="{FF2B5EF4-FFF2-40B4-BE49-F238E27FC236}">
                <a16:creationId xmlns:a16="http://schemas.microsoft.com/office/drawing/2014/main" id="{AA29C7E3-463D-D54B-6CDF-7BC6458392A5}"/>
              </a:ext>
            </a:extLst>
          </p:cNvPr>
          <p:cNvPicPr>
            <a:picLocks noChangeAspect="1"/>
          </p:cNvPicPr>
          <p:nvPr/>
        </p:nvPicPr>
        <p:blipFill>
          <a:blip r:embed="rId7"/>
          <a:srcRect l="20369" r="33263"/>
          <a:stretch>
            <a:fillRect/>
          </a:stretch>
        </p:blipFill>
        <p:spPr>
          <a:xfrm>
            <a:off x="-16472" y="-2"/>
            <a:ext cx="3571681" cy="5143503"/>
          </a:xfrm>
          <a:prstGeom prst="rect">
            <a:avLst/>
          </a:prstGeom>
          <a:ln w="12700">
            <a:miter lim="400000"/>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6" descr="iStock-1404280178.jpg"/>
          <p:cNvPicPr preferRelativeResize="0"/>
          <p:nvPr/>
        </p:nvPicPr>
        <p:blipFill rotWithShape="1">
          <a:blip r:embed="rId3">
            <a:alphaModFix/>
          </a:blip>
          <a:srcRect l="31948" t="12009" r="25708"/>
          <a:stretch/>
        </p:blipFill>
        <p:spPr>
          <a:xfrm>
            <a:off x="5456047" y="0"/>
            <a:ext cx="3712848" cy="5143500"/>
          </a:xfrm>
          <a:prstGeom prst="rect">
            <a:avLst/>
          </a:prstGeom>
          <a:noFill/>
          <a:ln>
            <a:noFill/>
          </a:ln>
        </p:spPr>
      </p:pic>
      <p:sp>
        <p:nvSpPr>
          <p:cNvPr id="109" name="Google Shape;109;p6"/>
          <p:cNvSpPr txBox="1">
            <a:spLocks noGrp="1"/>
          </p:cNvSpPr>
          <p:nvPr>
            <p:ph type="ctrTitle" idx="4294967295"/>
          </p:nvPr>
        </p:nvSpPr>
        <p:spPr>
          <a:xfrm>
            <a:off x="310847" y="202395"/>
            <a:ext cx="4953880" cy="1315122"/>
          </a:xfrm>
          <a:prstGeom prst="rect">
            <a:avLst/>
          </a:prstGeom>
          <a:noFill/>
          <a:ln>
            <a:noFill/>
          </a:ln>
        </p:spPr>
        <p:txBody>
          <a:bodyPr spcFirstLastPara="1" wrap="square" lIns="91400" tIns="91400" rIns="91400" bIns="91400" anchor="t" anchorCtr="0">
            <a:normAutofit fontScale="90000"/>
          </a:bodyPr>
          <a:lstStyle/>
          <a:p>
            <a:pPr marL="0" lvl="0" indent="0" algn="l" rtl="0">
              <a:spcBef>
                <a:spcPts val="0"/>
              </a:spcBef>
              <a:spcAft>
                <a:spcPts val="0"/>
              </a:spcAft>
              <a:buClr>
                <a:schemeClr val="dk1"/>
              </a:buClr>
              <a:buSzPts val="2800"/>
              <a:buFont typeface="Arial"/>
              <a:buNone/>
            </a:pPr>
            <a:r>
              <a:rPr lang="en-US" b="1" dirty="0">
                <a:solidFill>
                  <a:srgbClr val="FFBA45"/>
                </a:solidFill>
                <a:latin typeface="Gilroy" pitchFamily="2" charset="77"/>
                <a:ea typeface="Helvetica Neue"/>
                <a:cs typeface="Helvetica Neue"/>
                <a:sym typeface="Helvetica Neue"/>
              </a:rPr>
              <a:t>Over 2 million people in the US suffer from an imbalanced microflora</a:t>
            </a:r>
            <a:endParaRPr dirty="0">
              <a:solidFill>
                <a:srgbClr val="FF9B00"/>
              </a:solidFill>
              <a:latin typeface="Gilroy" pitchFamily="2" charset="77"/>
            </a:endParaRPr>
          </a:p>
        </p:txBody>
      </p:sp>
      <p:sp>
        <p:nvSpPr>
          <p:cNvPr id="110" name="Google Shape;110;p6"/>
          <p:cNvSpPr txBox="1"/>
          <p:nvPr/>
        </p:nvSpPr>
        <p:spPr>
          <a:xfrm>
            <a:off x="310847" y="1274323"/>
            <a:ext cx="4953880" cy="3325300"/>
          </a:xfrm>
          <a:prstGeom prst="rect">
            <a:avLst/>
          </a:prstGeom>
          <a:noFill/>
          <a:ln>
            <a:noFill/>
          </a:ln>
        </p:spPr>
        <p:txBody>
          <a:bodyPr spcFirstLastPara="1" wrap="square" lIns="91400" tIns="91400" rIns="91400" bIns="91400" anchor="t" anchorCtr="0">
            <a:normAutofit lnSpcReduction="10000"/>
          </a:bodyPr>
          <a:lstStyle/>
          <a:p>
            <a:pPr marL="0" lvl="0" indent="0" algn="l" rtl="0">
              <a:lnSpc>
                <a:spcPct val="120000"/>
              </a:lnSpc>
              <a:spcBef>
                <a:spcPts val="1900"/>
              </a:spcBef>
              <a:spcAft>
                <a:spcPts val="0"/>
              </a:spcAft>
              <a:buClr>
                <a:schemeClr val="dk1"/>
              </a:buClr>
              <a:buSzPts val="1100"/>
              <a:buFont typeface="Arial"/>
              <a:buNone/>
            </a:pPr>
            <a:r>
              <a:rPr lang="en-US" sz="1100" dirty="0">
                <a:solidFill>
                  <a:srgbClr val="231F20"/>
                </a:solidFill>
                <a:latin typeface="Gilroy" pitchFamily="2" charset="77"/>
              </a:rPr>
              <a:t>Your body is full of colonies of harmless bacteria known as </a:t>
            </a:r>
            <a:r>
              <a:rPr lang="en-US" sz="1100" b="1" dirty="0">
                <a:solidFill>
                  <a:srgbClr val="231F20"/>
                </a:solidFill>
                <a:latin typeface="Gilroy" pitchFamily="2" charset="77"/>
              </a:rPr>
              <a:t>microbiota</a:t>
            </a:r>
            <a:r>
              <a:rPr lang="en-US" sz="1100" dirty="0">
                <a:solidFill>
                  <a:srgbClr val="231F20"/>
                </a:solidFill>
                <a:latin typeface="Gilroy" pitchFamily="2" charset="77"/>
              </a:rPr>
              <a:t>. Most of these bacteria have a positive effect on your health and contribute to your body’s natural processes.</a:t>
            </a:r>
          </a:p>
          <a:p>
            <a:pPr marL="0" lvl="0" indent="0" algn="l" rtl="0">
              <a:lnSpc>
                <a:spcPct val="120000"/>
              </a:lnSpc>
              <a:spcBef>
                <a:spcPts val="1900"/>
              </a:spcBef>
              <a:spcAft>
                <a:spcPts val="0"/>
              </a:spcAft>
              <a:buClr>
                <a:schemeClr val="dk1"/>
              </a:buClr>
              <a:buSzPts val="1100"/>
              <a:buFont typeface="Arial"/>
              <a:buNone/>
            </a:pPr>
            <a:r>
              <a:rPr lang="en-US" sz="1100" dirty="0">
                <a:solidFill>
                  <a:srgbClr val="231F20"/>
                </a:solidFill>
                <a:latin typeface="Gilroy" pitchFamily="2" charset="77"/>
              </a:rPr>
              <a:t>But when one of these bacterial colonies is out of balance, it can lead to dysbiosis causing: </a:t>
            </a:r>
          </a:p>
          <a:p>
            <a:pPr marL="425450" lvl="0" indent="-285750" algn="l" rtl="0">
              <a:lnSpc>
                <a:spcPct val="120000"/>
              </a:lnSpc>
              <a:spcBef>
                <a:spcPts val="1900"/>
              </a:spcBef>
              <a:spcAft>
                <a:spcPts val="0"/>
              </a:spcAft>
              <a:buClr>
                <a:schemeClr val="dk1"/>
              </a:buClr>
              <a:buSzPts val="1400"/>
              <a:buFont typeface="Arial" panose="020B0604020202020204" pitchFamily="34" charset="0"/>
              <a:buChar char="•"/>
            </a:pPr>
            <a:r>
              <a:rPr lang="en-US" sz="1100" dirty="0">
                <a:solidFill>
                  <a:schemeClr val="dk1"/>
                </a:solidFill>
                <a:latin typeface="Gilroy" pitchFamily="2" charset="77"/>
              </a:rPr>
              <a:t>flatulence</a:t>
            </a:r>
          </a:p>
          <a:p>
            <a:pPr marL="425450" marR="190500" lvl="0" indent="-285750" algn="l" rtl="0">
              <a:lnSpc>
                <a:spcPct val="120000"/>
              </a:lnSpc>
              <a:spcBef>
                <a:spcPts val="0"/>
              </a:spcBef>
              <a:spcAft>
                <a:spcPts val="0"/>
              </a:spcAft>
              <a:buClr>
                <a:schemeClr val="dk1"/>
              </a:buClr>
              <a:buSzPts val="1400"/>
              <a:buFont typeface="Arial" panose="020B0604020202020204" pitchFamily="34" charset="0"/>
              <a:buChar char="•"/>
            </a:pPr>
            <a:r>
              <a:rPr lang="en-US" sz="1100" dirty="0">
                <a:solidFill>
                  <a:schemeClr val="dk1"/>
                </a:solidFill>
                <a:latin typeface="Gilroy" pitchFamily="2" charset="77"/>
              </a:rPr>
              <a:t>bloating</a:t>
            </a:r>
          </a:p>
          <a:p>
            <a:pPr marL="425450" marR="190500" lvl="0" indent="-285750" algn="l" rtl="0">
              <a:lnSpc>
                <a:spcPct val="120000"/>
              </a:lnSpc>
              <a:spcBef>
                <a:spcPts val="0"/>
              </a:spcBef>
              <a:spcAft>
                <a:spcPts val="0"/>
              </a:spcAft>
              <a:buClr>
                <a:schemeClr val="dk1"/>
              </a:buClr>
              <a:buSzPts val="1400"/>
              <a:buFont typeface="Arial" panose="020B0604020202020204" pitchFamily="34" charset="0"/>
              <a:buChar char="•"/>
            </a:pPr>
            <a:r>
              <a:rPr lang="en-US" sz="1100" dirty="0">
                <a:solidFill>
                  <a:schemeClr val="dk1"/>
                </a:solidFill>
                <a:latin typeface="Gilroy" pitchFamily="2" charset="77"/>
              </a:rPr>
              <a:t>abdominal pain</a:t>
            </a:r>
          </a:p>
          <a:p>
            <a:pPr marL="425450" marR="190500" lvl="0" indent="-285750" algn="l" rtl="0">
              <a:lnSpc>
                <a:spcPct val="120000"/>
              </a:lnSpc>
              <a:spcBef>
                <a:spcPts val="0"/>
              </a:spcBef>
              <a:spcAft>
                <a:spcPts val="0"/>
              </a:spcAft>
              <a:buClr>
                <a:schemeClr val="dk1"/>
              </a:buClr>
              <a:buSzPts val="1400"/>
              <a:buFont typeface="Arial" panose="020B0604020202020204" pitchFamily="34" charset="0"/>
              <a:buChar char="•"/>
            </a:pPr>
            <a:r>
              <a:rPr lang="en-US" sz="1100" dirty="0">
                <a:solidFill>
                  <a:schemeClr val="dk1"/>
                </a:solidFill>
                <a:latin typeface="Gilroy" pitchFamily="2" charset="77"/>
              </a:rPr>
              <a:t>diarrhea</a:t>
            </a:r>
          </a:p>
          <a:p>
            <a:pPr marL="425450" marR="190500" lvl="0" indent="-285750" algn="l" rtl="0">
              <a:lnSpc>
                <a:spcPct val="120000"/>
              </a:lnSpc>
              <a:spcBef>
                <a:spcPts val="0"/>
              </a:spcBef>
              <a:spcAft>
                <a:spcPts val="0"/>
              </a:spcAft>
              <a:buClr>
                <a:schemeClr val="dk1"/>
              </a:buClr>
              <a:buSzPts val="1400"/>
              <a:buFont typeface="Arial" panose="020B0604020202020204" pitchFamily="34" charset="0"/>
              <a:buChar char="•"/>
            </a:pPr>
            <a:r>
              <a:rPr lang="en-US" sz="1100" dirty="0">
                <a:solidFill>
                  <a:schemeClr val="dk1"/>
                </a:solidFill>
                <a:latin typeface="Gilroy" pitchFamily="2" charset="77"/>
              </a:rPr>
              <a:t>constipation</a:t>
            </a:r>
          </a:p>
          <a:p>
            <a:pPr marL="425450" marR="190500" lvl="0" indent="-285750" algn="l" rtl="0">
              <a:lnSpc>
                <a:spcPct val="120000"/>
              </a:lnSpc>
              <a:spcBef>
                <a:spcPts val="0"/>
              </a:spcBef>
              <a:spcAft>
                <a:spcPts val="0"/>
              </a:spcAft>
              <a:buClr>
                <a:schemeClr val="dk1"/>
              </a:buClr>
              <a:buSzPts val="1400"/>
              <a:buFont typeface="Arial" panose="020B0604020202020204" pitchFamily="34" charset="0"/>
              <a:buChar char="•"/>
            </a:pPr>
            <a:r>
              <a:rPr lang="en-US" sz="1100" dirty="0">
                <a:solidFill>
                  <a:schemeClr val="dk1"/>
                </a:solidFill>
                <a:latin typeface="Gilroy" pitchFamily="2" charset="77"/>
                <a:ea typeface="Helvetica Neue"/>
                <a:cs typeface="Helvetica Neue"/>
                <a:sym typeface="Helvetica Neue"/>
              </a:rPr>
              <a:t>weaker immunity</a:t>
            </a:r>
          </a:p>
          <a:p>
            <a:pPr marL="425450" marR="190500" lvl="0" indent="-285750" algn="l" rtl="0">
              <a:lnSpc>
                <a:spcPct val="120000"/>
              </a:lnSpc>
              <a:spcBef>
                <a:spcPts val="0"/>
              </a:spcBef>
              <a:spcAft>
                <a:spcPts val="0"/>
              </a:spcAft>
              <a:buClr>
                <a:schemeClr val="dk1"/>
              </a:buClr>
              <a:buSzPts val="1400"/>
              <a:buFont typeface="Arial" panose="020B0604020202020204" pitchFamily="34" charset="0"/>
              <a:buChar char="•"/>
            </a:pPr>
            <a:r>
              <a:rPr lang="en-US" sz="1100" dirty="0">
                <a:solidFill>
                  <a:schemeClr val="dk1"/>
                </a:solidFill>
                <a:latin typeface="Gilroy" pitchFamily="2" charset="77"/>
                <a:ea typeface="Helvetica Neue"/>
                <a:cs typeface="Helvetica Neue"/>
                <a:sym typeface="Helvetica Neue"/>
              </a:rPr>
              <a:t>emotional instability</a:t>
            </a:r>
          </a:p>
          <a:p>
            <a:pPr marL="425450" marR="190500" lvl="0" indent="-285750" algn="l" rtl="0">
              <a:lnSpc>
                <a:spcPct val="120000"/>
              </a:lnSpc>
              <a:spcBef>
                <a:spcPts val="0"/>
              </a:spcBef>
              <a:spcAft>
                <a:spcPts val="0"/>
              </a:spcAft>
              <a:buClr>
                <a:schemeClr val="dk1"/>
              </a:buClr>
              <a:buSzPts val="1400"/>
              <a:buFont typeface="Arial" panose="020B0604020202020204" pitchFamily="34" charset="0"/>
              <a:buChar char="•"/>
            </a:pPr>
            <a:r>
              <a:rPr lang="en-US" sz="1100" dirty="0">
                <a:solidFill>
                  <a:schemeClr val="dk1"/>
                </a:solidFill>
                <a:latin typeface="Gilroy" pitchFamily="2" charset="77"/>
                <a:ea typeface="Helvetica Neue"/>
                <a:cs typeface="Helvetica Neue"/>
                <a:sym typeface="Helvetica Neue"/>
              </a:rPr>
              <a:t>premature aging</a:t>
            </a:r>
            <a:endParaRPr sz="1100" dirty="0">
              <a:solidFill>
                <a:schemeClr val="dk1"/>
              </a:solidFill>
              <a:latin typeface="Gilroy" pitchFamily="2" charset="77"/>
              <a:ea typeface="Helvetica Neue"/>
              <a:cs typeface="Helvetica Neue"/>
              <a:sym typeface="Helvetica Neue"/>
            </a:endParaRPr>
          </a:p>
          <a:p>
            <a:pPr marL="0" lvl="0" indent="0" algn="l" rtl="0">
              <a:lnSpc>
                <a:spcPct val="120000"/>
              </a:lnSpc>
              <a:spcBef>
                <a:spcPts val="0"/>
              </a:spcBef>
              <a:spcAft>
                <a:spcPts val="0"/>
              </a:spcAft>
              <a:buNone/>
            </a:pPr>
            <a:endParaRPr sz="1100" dirty="0">
              <a:solidFill>
                <a:schemeClr val="dk1"/>
              </a:solidFill>
              <a:latin typeface="Gilroy" pitchFamily="2" charset="77"/>
              <a:ea typeface="Helvetica Neue"/>
              <a:cs typeface="Helvetica Neue"/>
              <a:sym typeface="Helvetica Neue"/>
            </a:endParaRPr>
          </a:p>
        </p:txBody>
      </p:sp>
      <p:pic>
        <p:nvPicPr>
          <p:cNvPr id="111" name="Google Shape;111;p6" descr="Image"/>
          <p:cNvPicPr preferRelativeResize="0"/>
          <p:nvPr/>
        </p:nvPicPr>
        <p:blipFill rotWithShape="1">
          <a:blip r:embed="rId4">
            <a:alphaModFix/>
          </a:blip>
          <a:srcRect/>
          <a:stretch/>
        </p:blipFill>
        <p:spPr>
          <a:xfrm>
            <a:off x="8013700" y="4782532"/>
            <a:ext cx="812800" cy="203780"/>
          </a:xfrm>
          <a:prstGeom prst="rect">
            <a:avLst/>
          </a:prstGeom>
          <a:noFill/>
          <a:ln>
            <a:noFill/>
          </a:ln>
        </p:spPr>
      </p:pic>
      <p:pic>
        <p:nvPicPr>
          <p:cNvPr id="112" name="Google Shape;112;p6" descr="Image"/>
          <p:cNvPicPr preferRelativeResize="0"/>
          <p:nvPr/>
        </p:nvPicPr>
        <p:blipFill rotWithShape="1">
          <a:blip r:embed="rId4">
            <a:alphaModFix/>
          </a:blip>
          <a:srcRect/>
          <a:stretch/>
        </p:blipFill>
        <p:spPr>
          <a:xfrm>
            <a:off x="8013700" y="4782532"/>
            <a:ext cx="812800" cy="203780"/>
          </a:xfrm>
          <a:prstGeom prst="rect">
            <a:avLst/>
          </a:prstGeom>
          <a:noFill/>
          <a:ln>
            <a:noFill/>
          </a:ln>
        </p:spPr>
      </p:pic>
      <p:sp>
        <p:nvSpPr>
          <p:cNvPr id="2" name="TextBox 1">
            <a:extLst>
              <a:ext uri="{FF2B5EF4-FFF2-40B4-BE49-F238E27FC236}">
                <a16:creationId xmlns:a16="http://schemas.microsoft.com/office/drawing/2014/main" id="{316960BB-C853-66FD-5F52-579E948512BD}"/>
              </a:ext>
            </a:extLst>
          </p:cNvPr>
          <p:cNvSpPr txBox="1"/>
          <p:nvPr/>
        </p:nvSpPr>
        <p:spPr>
          <a:xfrm>
            <a:off x="0" y="4722839"/>
            <a:ext cx="4673600" cy="323165"/>
          </a:xfrm>
          <a:prstGeom prst="rect">
            <a:avLst/>
          </a:prstGeom>
          <a:noFill/>
        </p:spPr>
        <p:txBody>
          <a:bodyPr wrap="square">
            <a:spAutoFit/>
          </a:bodyPr>
          <a:lstStyle/>
          <a:p>
            <a:pPr marL="457200" lvl="0" indent="-127000" algn="l" rtl="0">
              <a:spcBef>
                <a:spcPts val="0"/>
              </a:spcBef>
              <a:spcAft>
                <a:spcPts val="0"/>
              </a:spcAft>
              <a:buClr>
                <a:srgbClr val="000000"/>
              </a:buClr>
              <a:buSzPts val="2700"/>
              <a:buFont typeface="Arial"/>
              <a:buNone/>
            </a:pPr>
            <a:r>
              <a:rPr lang="en-US" sz="500" u="sng" dirty="0">
                <a:solidFill>
                  <a:schemeClr val="hlink"/>
                </a:solidFill>
                <a:latin typeface="Gilroy" pitchFamily="2" charset="77"/>
                <a:hlinkClick r:id="rId5"/>
              </a:rPr>
              <a:t>https://www.ncbi.nlm.nih.gov/pmc/articles/PMC4838534/</a:t>
            </a:r>
            <a:endParaRPr lang="en-US" sz="500" dirty="0">
              <a:latin typeface="Gilroy" pitchFamily="2" charset="77"/>
            </a:endParaRPr>
          </a:p>
          <a:p>
            <a:pPr marL="457200" lvl="0" indent="-127000" algn="l" rtl="0">
              <a:spcBef>
                <a:spcPts val="0"/>
              </a:spcBef>
              <a:spcAft>
                <a:spcPts val="0"/>
              </a:spcAft>
              <a:buClr>
                <a:srgbClr val="000000"/>
              </a:buClr>
              <a:buSzPts val="2700"/>
              <a:buFont typeface="Arial"/>
              <a:buNone/>
            </a:pPr>
            <a:r>
              <a:rPr lang="en-US" sz="500" u="sng" dirty="0">
                <a:solidFill>
                  <a:schemeClr val="hlink"/>
                </a:solidFill>
                <a:latin typeface="Gilroy" pitchFamily="2" charset="77"/>
                <a:hlinkClick r:id="rId6"/>
              </a:rPr>
              <a:t>https://atlasbiomed.com/blog/what-is-dysbiosis/</a:t>
            </a:r>
            <a:endParaRPr lang="en-US" sz="500" dirty="0">
              <a:latin typeface="Gilroy" pitchFamily="2" charset="77"/>
            </a:endParaRPr>
          </a:p>
          <a:p>
            <a:pPr marL="457200" lvl="0" indent="-127000" algn="l" rtl="0">
              <a:spcBef>
                <a:spcPts val="0"/>
              </a:spcBef>
              <a:spcAft>
                <a:spcPts val="0"/>
              </a:spcAft>
              <a:buClr>
                <a:srgbClr val="000000"/>
              </a:buClr>
              <a:buSzPts val="2700"/>
              <a:buFont typeface="Arial"/>
              <a:buNone/>
            </a:pPr>
            <a:r>
              <a:rPr lang="en-US" sz="500" dirty="0">
                <a:latin typeface="Gilroy" pitchFamily="2" charset="77"/>
                <a:hlinkClick r:id="rId7"/>
              </a:rPr>
              <a:t>https://www.webmd.com/digestive-disorders/what-is-dysbiosis</a:t>
            </a:r>
            <a:r>
              <a:rPr lang="en-US" sz="500" dirty="0">
                <a:latin typeface="Gilroy" pitchFamily="2" charset="77"/>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5"/>
        <p:cNvGrpSpPr/>
        <p:nvPr/>
      </p:nvGrpSpPr>
      <p:grpSpPr>
        <a:xfrm>
          <a:off x="0" y="0"/>
          <a:ext cx="0" cy="0"/>
          <a:chOff x="0" y="0"/>
          <a:chExt cx="0" cy="0"/>
        </a:xfrm>
      </p:grpSpPr>
      <p:pic>
        <p:nvPicPr>
          <p:cNvPr id="126" name="Google Shape;126;p7" descr="Image"/>
          <p:cNvPicPr preferRelativeResize="0"/>
          <p:nvPr/>
        </p:nvPicPr>
        <p:blipFill rotWithShape="1">
          <a:blip r:embed="rId3">
            <a:alphaModFix/>
          </a:blip>
          <a:srcRect/>
          <a:stretch/>
        </p:blipFill>
        <p:spPr>
          <a:xfrm>
            <a:off x="8013700" y="4782532"/>
            <a:ext cx="812800" cy="203780"/>
          </a:xfrm>
          <a:prstGeom prst="rect">
            <a:avLst/>
          </a:prstGeom>
          <a:noFill/>
          <a:ln>
            <a:noFill/>
          </a:ln>
        </p:spPr>
      </p:pic>
      <p:sp>
        <p:nvSpPr>
          <p:cNvPr id="127" name="Google Shape;127;p7"/>
          <p:cNvSpPr txBox="1"/>
          <p:nvPr/>
        </p:nvSpPr>
        <p:spPr>
          <a:xfrm>
            <a:off x="6812420" y="1618308"/>
            <a:ext cx="2152106" cy="1507642"/>
          </a:xfrm>
          <a:prstGeom prst="rect">
            <a:avLst/>
          </a:prstGeom>
          <a:noFill/>
          <a:ln>
            <a:noFill/>
          </a:ln>
        </p:spPr>
        <p:txBody>
          <a:bodyPr spcFirstLastPara="1" wrap="square" lIns="91400" tIns="91400" rIns="91400" bIns="91400" anchor="t" anchorCtr="0">
            <a:normAutofit/>
          </a:bodyPr>
          <a:lstStyle/>
          <a:p>
            <a:pPr marL="0" marR="0" lvl="0" indent="0" algn="l" rtl="0">
              <a:lnSpc>
                <a:spcPct val="115000"/>
              </a:lnSpc>
              <a:spcBef>
                <a:spcPts val="0"/>
              </a:spcBef>
              <a:spcAft>
                <a:spcPts val="0"/>
              </a:spcAft>
              <a:buClr>
                <a:schemeClr val="dk1"/>
              </a:buClr>
              <a:buSzPts val="1100"/>
              <a:buFont typeface="Arial"/>
              <a:buNone/>
            </a:pPr>
            <a:r>
              <a:rPr lang="en-US" sz="1200" b="1">
                <a:solidFill>
                  <a:schemeClr val="dk1"/>
                </a:solidFill>
                <a:latin typeface="Gilroy" pitchFamily="2" charset="77"/>
                <a:ea typeface="Helvetica Neue"/>
                <a:cs typeface="Helvetica Neue"/>
                <a:sym typeface="Helvetica Neue"/>
              </a:rPr>
              <a:t>Synbiotics</a:t>
            </a:r>
            <a:r>
              <a:rPr lang="en-US" sz="1400" b="0" i="0" u="none" strike="noStrike" cap="none">
                <a:solidFill>
                  <a:srgbClr val="262626"/>
                </a:solidFill>
                <a:latin typeface="Gilroy" pitchFamily="2" charset="77"/>
                <a:sym typeface="Arial"/>
              </a:rPr>
              <a:t>  </a:t>
            </a:r>
            <a:r>
              <a:rPr lang="en-US" sz="1200" b="0" i="0" u="none" strike="noStrike" cap="none">
                <a:solidFill>
                  <a:srgbClr val="262626"/>
                </a:solidFill>
                <a:latin typeface="Gilroy" pitchFamily="2" charset="77"/>
                <a:sym typeface="Arial"/>
              </a:rPr>
              <a:t> </a:t>
            </a:r>
            <a:br>
              <a:rPr lang="en-US" sz="1200" b="0" i="0" u="none" strike="noStrike" cap="none">
                <a:solidFill>
                  <a:srgbClr val="262626"/>
                </a:solidFill>
                <a:latin typeface="Gilroy" pitchFamily="2" charset="77"/>
                <a:sym typeface="Arial"/>
              </a:rPr>
            </a:br>
            <a:r>
              <a:rPr lang="en-US" sz="1100">
                <a:solidFill>
                  <a:srgbClr val="262626"/>
                </a:solidFill>
                <a:latin typeface="Gilroy" pitchFamily="2" charset="77"/>
              </a:rPr>
              <a:t>The combination of probiotics and prebiotics. </a:t>
            </a:r>
            <a:endParaRPr sz="1400" b="0" i="0" u="none" strike="noStrike" cap="none">
              <a:solidFill>
                <a:srgbClr val="000000"/>
              </a:solidFill>
              <a:latin typeface="Gilroy" pitchFamily="2" charset="77"/>
              <a:sym typeface="Arial"/>
            </a:endParaRPr>
          </a:p>
        </p:txBody>
      </p:sp>
      <p:sp>
        <p:nvSpPr>
          <p:cNvPr id="128" name="Google Shape;128;p7"/>
          <p:cNvSpPr txBox="1"/>
          <p:nvPr/>
        </p:nvSpPr>
        <p:spPr>
          <a:xfrm>
            <a:off x="467280" y="2696567"/>
            <a:ext cx="1874599" cy="1690238"/>
          </a:xfrm>
          <a:prstGeom prst="rect">
            <a:avLst/>
          </a:prstGeom>
          <a:noFill/>
          <a:ln>
            <a:noFill/>
          </a:ln>
        </p:spPr>
        <p:txBody>
          <a:bodyPr spcFirstLastPara="1" wrap="square" lIns="91400" tIns="91400" rIns="91400" bIns="91400" anchor="t" anchorCtr="0">
            <a:normAutofit/>
          </a:bodyPr>
          <a:lstStyle/>
          <a:p>
            <a:pPr marL="0" lvl="0" indent="0" algn="l" rtl="0">
              <a:lnSpc>
                <a:spcPct val="115000"/>
              </a:lnSpc>
              <a:spcBef>
                <a:spcPts val="0"/>
              </a:spcBef>
              <a:spcAft>
                <a:spcPts val="0"/>
              </a:spcAft>
              <a:buClr>
                <a:schemeClr val="dk1"/>
              </a:buClr>
              <a:buSzPts val="2800"/>
              <a:buFont typeface="Arial"/>
              <a:buNone/>
            </a:pPr>
            <a:r>
              <a:rPr lang="en-US" sz="1200" b="1">
                <a:solidFill>
                  <a:schemeClr val="dk1"/>
                </a:solidFill>
                <a:latin typeface="Gilroy" pitchFamily="2" charset="77"/>
                <a:ea typeface="Helvetica Neue"/>
                <a:cs typeface="Helvetica Neue"/>
                <a:sym typeface="Helvetica Neue"/>
              </a:rPr>
              <a:t>Prebiotics</a:t>
            </a:r>
            <a:br>
              <a:rPr lang="en-US" sz="1200" b="1">
                <a:solidFill>
                  <a:schemeClr val="dk1"/>
                </a:solidFill>
                <a:latin typeface="Gilroy" pitchFamily="2" charset="77"/>
                <a:ea typeface="Helvetica Neue"/>
                <a:cs typeface="Helvetica Neue"/>
                <a:sym typeface="Helvetica Neue"/>
              </a:rPr>
            </a:br>
            <a:r>
              <a:rPr lang="en-US" sz="1200">
                <a:solidFill>
                  <a:schemeClr val="dk1"/>
                </a:solidFill>
                <a:latin typeface="Gilroy" pitchFamily="2" charset="77"/>
                <a:ea typeface="Helvetica Neue"/>
                <a:cs typeface="Helvetica Neue"/>
                <a:sym typeface="Helvetica Neue"/>
              </a:rPr>
              <a:t>Non-digestible substances that are essentially food for probiotics.</a:t>
            </a:r>
            <a:endParaRPr sz="1200">
              <a:solidFill>
                <a:schemeClr val="dk1"/>
              </a:solidFill>
              <a:latin typeface="Gilroy" pitchFamily="2" charset="77"/>
              <a:ea typeface="Helvetica Neue"/>
              <a:cs typeface="Helvetica Neue"/>
              <a:sym typeface="Helvetica Neue"/>
            </a:endParaRPr>
          </a:p>
          <a:p>
            <a:pPr marL="0" marR="0" lvl="0" indent="0" algn="l" rtl="0">
              <a:lnSpc>
                <a:spcPct val="115000"/>
              </a:lnSpc>
              <a:spcBef>
                <a:spcPts val="0"/>
              </a:spcBef>
              <a:spcAft>
                <a:spcPts val="0"/>
              </a:spcAft>
              <a:buClr>
                <a:srgbClr val="262626"/>
              </a:buClr>
              <a:buSzPts val="1100"/>
              <a:buFont typeface="Arial"/>
              <a:buNone/>
            </a:pPr>
            <a:endParaRPr sz="1100">
              <a:solidFill>
                <a:srgbClr val="262626"/>
              </a:solidFill>
              <a:latin typeface="Gilroy" pitchFamily="2" charset="77"/>
            </a:endParaRPr>
          </a:p>
        </p:txBody>
      </p:sp>
      <p:sp>
        <p:nvSpPr>
          <p:cNvPr id="129" name="Google Shape;129;p7"/>
          <p:cNvSpPr txBox="1"/>
          <p:nvPr/>
        </p:nvSpPr>
        <p:spPr>
          <a:xfrm>
            <a:off x="310847" y="319124"/>
            <a:ext cx="8633988" cy="1259394"/>
          </a:xfrm>
          <a:prstGeom prst="rect">
            <a:avLst/>
          </a:prstGeom>
          <a:noFill/>
          <a:ln>
            <a:noFill/>
          </a:ln>
        </p:spPr>
        <p:txBody>
          <a:bodyPr spcFirstLastPara="1" wrap="square" lIns="91400" tIns="91400" rIns="91400" bIns="91400" anchor="t" anchorCtr="0">
            <a:normAutofit/>
          </a:bodyPr>
          <a:lstStyle/>
          <a:p>
            <a:pPr marL="0" lvl="0" indent="0" algn="l" rtl="0">
              <a:spcBef>
                <a:spcPts val="0"/>
              </a:spcBef>
              <a:spcAft>
                <a:spcPts val="0"/>
              </a:spcAft>
              <a:buClr>
                <a:schemeClr val="dk1"/>
              </a:buClr>
              <a:buSzPts val="2800"/>
              <a:buFont typeface="Arial"/>
              <a:buNone/>
            </a:pPr>
            <a:r>
              <a:rPr lang="en-US" sz="2800" b="1">
                <a:solidFill>
                  <a:srgbClr val="FF9B00"/>
                </a:solidFill>
                <a:latin typeface="Gilroy" pitchFamily="2" charset="77"/>
                <a:ea typeface="Helvetica Neue"/>
                <a:cs typeface="Helvetica Neue"/>
                <a:sym typeface="Helvetica Neue"/>
              </a:rPr>
              <a:t>How we usually take care of our intestinal Microflora</a:t>
            </a:r>
            <a:endParaRPr>
              <a:latin typeface="Gilroy" pitchFamily="2" charset="77"/>
            </a:endParaRPr>
          </a:p>
        </p:txBody>
      </p:sp>
      <p:cxnSp>
        <p:nvCxnSpPr>
          <p:cNvPr id="130" name="Google Shape;130;p7"/>
          <p:cNvCxnSpPr/>
          <p:nvPr/>
        </p:nvCxnSpPr>
        <p:spPr>
          <a:xfrm>
            <a:off x="6490763" y="1773694"/>
            <a:ext cx="296885" cy="1"/>
          </a:xfrm>
          <a:prstGeom prst="straightConnector1">
            <a:avLst/>
          </a:prstGeom>
          <a:noFill/>
          <a:ln w="9525" cap="flat" cmpd="sng">
            <a:solidFill>
              <a:srgbClr val="F0CCB4"/>
            </a:solidFill>
            <a:prstDash val="solid"/>
            <a:round/>
            <a:headEnd type="none" w="sm" len="sm"/>
            <a:tailEnd type="none" w="sm" len="sm"/>
          </a:ln>
        </p:spPr>
      </p:cxnSp>
      <p:cxnSp>
        <p:nvCxnSpPr>
          <p:cNvPr id="131" name="Google Shape;131;p7"/>
          <p:cNvCxnSpPr/>
          <p:nvPr/>
        </p:nvCxnSpPr>
        <p:spPr>
          <a:xfrm>
            <a:off x="1686088" y="2867271"/>
            <a:ext cx="810482" cy="194542"/>
          </a:xfrm>
          <a:prstGeom prst="straightConnector1">
            <a:avLst/>
          </a:prstGeom>
          <a:noFill/>
          <a:ln w="9525" cap="flat" cmpd="sng">
            <a:solidFill>
              <a:srgbClr val="E2E1E2"/>
            </a:solidFill>
            <a:prstDash val="solid"/>
            <a:round/>
            <a:headEnd type="none" w="sm" len="sm"/>
            <a:tailEnd type="none" w="sm" len="sm"/>
          </a:ln>
        </p:spPr>
      </p:cxnSp>
      <p:cxnSp>
        <p:nvCxnSpPr>
          <p:cNvPr id="132" name="Google Shape;132;p7"/>
          <p:cNvCxnSpPr/>
          <p:nvPr/>
        </p:nvCxnSpPr>
        <p:spPr>
          <a:xfrm rot="10800000" flipH="1">
            <a:off x="6241802" y="1769849"/>
            <a:ext cx="259747" cy="688846"/>
          </a:xfrm>
          <a:prstGeom prst="straightConnector1">
            <a:avLst/>
          </a:prstGeom>
          <a:noFill/>
          <a:ln w="9525" cap="flat" cmpd="sng">
            <a:solidFill>
              <a:srgbClr val="F0CCB4"/>
            </a:solidFill>
            <a:prstDash val="solid"/>
            <a:round/>
            <a:headEnd type="none" w="sm" len="sm"/>
            <a:tailEnd type="none" w="sm" len="sm"/>
          </a:ln>
        </p:spPr>
      </p:cxnSp>
      <p:sp>
        <p:nvSpPr>
          <p:cNvPr id="133" name="Google Shape;133;p7"/>
          <p:cNvSpPr/>
          <p:nvPr/>
        </p:nvSpPr>
        <p:spPr>
          <a:xfrm>
            <a:off x="2427985" y="2997911"/>
            <a:ext cx="147919" cy="147919"/>
          </a:xfrm>
          <a:prstGeom prst="ellipse">
            <a:avLst/>
          </a:prstGeom>
          <a:solidFill>
            <a:srgbClr val="CDCC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sym typeface="Arial"/>
            </a:endParaRPr>
          </a:p>
        </p:txBody>
      </p:sp>
      <p:sp>
        <p:nvSpPr>
          <p:cNvPr id="134" name="Google Shape;134;p7"/>
          <p:cNvSpPr/>
          <p:nvPr/>
        </p:nvSpPr>
        <p:spPr>
          <a:xfrm>
            <a:off x="6176109" y="2368019"/>
            <a:ext cx="147919" cy="147919"/>
          </a:xfrm>
          <a:prstGeom prst="ellipse">
            <a:avLst/>
          </a:prstGeom>
          <a:solidFill>
            <a:srgbClr val="F0CCB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sym typeface="Arial"/>
            </a:endParaRPr>
          </a:p>
        </p:txBody>
      </p:sp>
      <p:pic>
        <p:nvPicPr>
          <p:cNvPr id="135" name="Google Shape;135;p7" descr="image10.png"/>
          <p:cNvPicPr preferRelativeResize="0"/>
          <p:nvPr/>
        </p:nvPicPr>
        <p:blipFill rotWithShape="1">
          <a:blip r:embed="rId4">
            <a:alphaModFix/>
          </a:blip>
          <a:srcRect/>
          <a:stretch/>
        </p:blipFill>
        <p:spPr>
          <a:xfrm>
            <a:off x="8013700" y="4782446"/>
            <a:ext cx="812800" cy="203778"/>
          </a:xfrm>
          <a:prstGeom prst="rect">
            <a:avLst/>
          </a:prstGeom>
          <a:noFill/>
          <a:ln>
            <a:noFill/>
          </a:ln>
        </p:spPr>
      </p:pic>
      <p:sp>
        <p:nvSpPr>
          <p:cNvPr id="136" name="Google Shape;136;p7"/>
          <p:cNvSpPr txBox="1"/>
          <p:nvPr/>
        </p:nvSpPr>
        <p:spPr>
          <a:xfrm>
            <a:off x="1722738" y="1360451"/>
            <a:ext cx="2152106" cy="1507642"/>
          </a:xfrm>
          <a:prstGeom prst="rect">
            <a:avLst/>
          </a:prstGeom>
          <a:noFill/>
          <a:ln>
            <a:noFill/>
          </a:ln>
        </p:spPr>
        <p:txBody>
          <a:bodyPr spcFirstLastPara="1" wrap="square" lIns="91400" tIns="91400" rIns="91400" bIns="91400" anchor="t" anchorCtr="0">
            <a:normAutofit/>
          </a:bodyPr>
          <a:lstStyle/>
          <a:p>
            <a:pPr marL="0" lvl="0" indent="0" algn="l" rtl="0">
              <a:lnSpc>
                <a:spcPct val="115000"/>
              </a:lnSpc>
              <a:spcBef>
                <a:spcPts val="0"/>
              </a:spcBef>
              <a:spcAft>
                <a:spcPts val="0"/>
              </a:spcAft>
              <a:buClr>
                <a:schemeClr val="dk1"/>
              </a:buClr>
              <a:buSzPts val="1100"/>
              <a:buFont typeface="Arial"/>
              <a:buNone/>
            </a:pPr>
            <a:r>
              <a:rPr lang="en-US" sz="1200" b="1">
                <a:solidFill>
                  <a:schemeClr val="dk1"/>
                </a:solidFill>
                <a:latin typeface="Gilroy" pitchFamily="2" charset="77"/>
                <a:ea typeface="Helvetica Neue"/>
                <a:cs typeface="Helvetica Neue"/>
                <a:sym typeface="Helvetica Neue"/>
              </a:rPr>
              <a:t>Probiotics </a:t>
            </a:r>
            <a:br>
              <a:rPr lang="en-US" sz="1200" b="1">
                <a:solidFill>
                  <a:schemeClr val="dk1"/>
                </a:solidFill>
                <a:latin typeface="Gilroy" pitchFamily="2" charset="77"/>
                <a:ea typeface="Helvetica Neue"/>
                <a:cs typeface="Helvetica Neue"/>
                <a:sym typeface="Helvetica Neue"/>
              </a:rPr>
            </a:br>
            <a:r>
              <a:rPr lang="en-US" sz="1200">
                <a:solidFill>
                  <a:schemeClr val="dk1"/>
                </a:solidFill>
                <a:latin typeface="Gilroy" pitchFamily="2" charset="77"/>
                <a:ea typeface="Helvetica Neue"/>
                <a:cs typeface="Helvetica Neue"/>
                <a:sym typeface="Helvetica Neue"/>
              </a:rPr>
              <a:t>Living microorganisms, when applied in adequate amounts, improve health. </a:t>
            </a:r>
            <a:endParaRPr sz="1200">
              <a:solidFill>
                <a:schemeClr val="dk1"/>
              </a:solidFill>
              <a:latin typeface="Gilroy" pitchFamily="2" charset="77"/>
              <a:ea typeface="Helvetica Neue"/>
              <a:cs typeface="Helvetica Neue"/>
              <a:sym typeface="Helvetica Neue"/>
            </a:endParaRPr>
          </a:p>
          <a:p>
            <a:pPr marL="0" marR="0" lvl="0" indent="0" algn="l" rtl="0">
              <a:lnSpc>
                <a:spcPct val="115000"/>
              </a:lnSpc>
              <a:spcBef>
                <a:spcPts val="0"/>
              </a:spcBef>
              <a:spcAft>
                <a:spcPts val="0"/>
              </a:spcAft>
              <a:buClr>
                <a:srgbClr val="262626"/>
              </a:buClr>
              <a:buSzPts val="1400"/>
              <a:buFont typeface="Arial"/>
              <a:buNone/>
            </a:pPr>
            <a:endParaRPr sz="1400" b="0" i="0" u="none" strike="noStrike" cap="none">
              <a:solidFill>
                <a:srgbClr val="000000"/>
              </a:solidFill>
              <a:latin typeface="Gilroy" pitchFamily="2" charset="77"/>
              <a:sym typeface="Arial"/>
            </a:endParaRPr>
          </a:p>
        </p:txBody>
      </p:sp>
      <p:pic>
        <p:nvPicPr>
          <p:cNvPr id="137" name="Google Shape;137;p7" descr="Metastick_pres-02.png"/>
          <p:cNvPicPr preferRelativeResize="0"/>
          <p:nvPr/>
        </p:nvPicPr>
        <p:blipFill rotWithShape="1">
          <a:blip r:embed="rId5">
            <a:alphaModFix/>
          </a:blip>
          <a:srcRect/>
          <a:stretch/>
        </p:blipFill>
        <p:spPr>
          <a:xfrm>
            <a:off x="2662010" y="1398004"/>
            <a:ext cx="4267020" cy="3601278"/>
          </a:xfrm>
          <a:prstGeom prst="rect">
            <a:avLst/>
          </a:prstGeom>
          <a:noFill/>
          <a:ln>
            <a:noFill/>
          </a:ln>
        </p:spPr>
      </p:pic>
      <p:sp>
        <p:nvSpPr>
          <p:cNvPr id="138" name="Google Shape;138;p7"/>
          <p:cNvSpPr/>
          <p:nvPr/>
        </p:nvSpPr>
        <p:spPr>
          <a:xfrm>
            <a:off x="3858852" y="1699735"/>
            <a:ext cx="147919" cy="147919"/>
          </a:xfrm>
          <a:prstGeom prst="ellipse">
            <a:avLst/>
          </a:prstGeom>
          <a:solidFill>
            <a:srgbClr val="E6E5E3"/>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sym typeface="Arial"/>
            </a:endParaRPr>
          </a:p>
        </p:txBody>
      </p:sp>
      <p:cxnSp>
        <p:nvCxnSpPr>
          <p:cNvPr id="139" name="Google Shape;139;p7"/>
          <p:cNvCxnSpPr/>
          <p:nvPr/>
        </p:nvCxnSpPr>
        <p:spPr>
          <a:xfrm>
            <a:off x="3665833" y="1509621"/>
            <a:ext cx="244526" cy="248164"/>
          </a:xfrm>
          <a:prstGeom prst="straightConnector1">
            <a:avLst/>
          </a:prstGeom>
          <a:noFill/>
          <a:ln w="9525" cap="flat" cmpd="sng">
            <a:solidFill>
              <a:srgbClr val="E2E1E2"/>
            </a:solidFill>
            <a:prstDash val="solid"/>
            <a:round/>
            <a:headEnd type="none" w="sm" len="sm"/>
            <a:tailEnd type="none" w="sm" len="sm"/>
          </a:ln>
        </p:spPr>
      </p:cxnSp>
      <p:cxnSp>
        <p:nvCxnSpPr>
          <p:cNvPr id="140" name="Google Shape;140;p7"/>
          <p:cNvCxnSpPr/>
          <p:nvPr/>
        </p:nvCxnSpPr>
        <p:spPr>
          <a:xfrm>
            <a:off x="2960163" y="1519694"/>
            <a:ext cx="706112" cy="1"/>
          </a:xfrm>
          <a:prstGeom prst="straightConnector1">
            <a:avLst/>
          </a:prstGeom>
          <a:noFill/>
          <a:ln w="9525" cap="flat" cmpd="sng">
            <a:solidFill>
              <a:srgbClr val="E6E5E4"/>
            </a:solidFill>
            <a:prstDash val="solid"/>
            <a:round/>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4"/>
        <p:cNvGrpSpPr/>
        <p:nvPr/>
      </p:nvGrpSpPr>
      <p:grpSpPr>
        <a:xfrm>
          <a:off x="0" y="0"/>
          <a:ext cx="0" cy="0"/>
          <a:chOff x="0" y="0"/>
          <a:chExt cx="0" cy="0"/>
        </a:xfrm>
      </p:grpSpPr>
      <p:sp>
        <p:nvSpPr>
          <p:cNvPr id="145" name="Google Shape;145;p8"/>
          <p:cNvSpPr txBox="1">
            <a:spLocks noGrp="1"/>
          </p:cNvSpPr>
          <p:nvPr>
            <p:ph type="ctrTitle" idx="4294967295"/>
          </p:nvPr>
        </p:nvSpPr>
        <p:spPr>
          <a:xfrm>
            <a:off x="310847" y="319125"/>
            <a:ext cx="8633988" cy="1095031"/>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chemeClr val="dk1"/>
              </a:buClr>
              <a:buSzPct val="39285"/>
              <a:buFont typeface="Arial"/>
              <a:buNone/>
            </a:pPr>
            <a:r>
              <a:rPr lang="en-US" b="1" dirty="0">
                <a:solidFill>
                  <a:srgbClr val="FF9B00"/>
                </a:solidFill>
                <a:latin typeface="Gilroy" pitchFamily="2" charset="77"/>
              </a:rPr>
              <a:t>What happens when you use </a:t>
            </a:r>
            <a:endParaRPr b="1" dirty="0">
              <a:solidFill>
                <a:srgbClr val="FF9B00"/>
              </a:solidFill>
              <a:latin typeface="Gilroy" pitchFamily="2" charset="77"/>
            </a:endParaRPr>
          </a:p>
          <a:p>
            <a:pPr marL="0" marR="0" lvl="0" indent="0" algn="l" rtl="0">
              <a:lnSpc>
                <a:spcPct val="100000"/>
              </a:lnSpc>
              <a:spcBef>
                <a:spcPts val="0"/>
              </a:spcBef>
              <a:spcAft>
                <a:spcPts val="0"/>
              </a:spcAft>
              <a:buClr>
                <a:schemeClr val="dk1"/>
              </a:buClr>
              <a:buSzPct val="39285"/>
              <a:buFont typeface="Arial"/>
              <a:buNone/>
            </a:pPr>
            <a:r>
              <a:rPr lang="en-US" b="1" dirty="0">
                <a:solidFill>
                  <a:srgbClr val="FF9B00"/>
                </a:solidFill>
                <a:latin typeface="Gilroy" pitchFamily="2" charset="77"/>
              </a:rPr>
              <a:t>probiotics?</a:t>
            </a:r>
            <a:endParaRPr b="1" dirty="0">
              <a:solidFill>
                <a:srgbClr val="FF9B00"/>
              </a:solidFill>
              <a:latin typeface="Gilroy" pitchFamily="2" charset="77"/>
            </a:endParaRPr>
          </a:p>
          <a:p>
            <a:pPr marL="0" marR="0" lvl="0" indent="0" algn="l" rtl="0">
              <a:lnSpc>
                <a:spcPct val="100000"/>
              </a:lnSpc>
              <a:spcBef>
                <a:spcPts val="0"/>
              </a:spcBef>
              <a:spcAft>
                <a:spcPts val="0"/>
              </a:spcAft>
              <a:buClr>
                <a:schemeClr val="dk1"/>
              </a:buClr>
              <a:buSzPct val="39285"/>
              <a:buFont typeface="Arial"/>
              <a:buNone/>
            </a:pPr>
            <a:endParaRPr dirty="0">
              <a:solidFill>
                <a:srgbClr val="FF9B00"/>
              </a:solidFill>
              <a:latin typeface="Gilroy" pitchFamily="2" charset="77"/>
            </a:endParaRPr>
          </a:p>
          <a:p>
            <a:pPr marL="0" marR="0" lvl="0" indent="0" algn="l" rtl="0">
              <a:lnSpc>
                <a:spcPct val="100000"/>
              </a:lnSpc>
              <a:spcBef>
                <a:spcPts val="0"/>
              </a:spcBef>
              <a:spcAft>
                <a:spcPts val="0"/>
              </a:spcAft>
              <a:buClr>
                <a:srgbClr val="FF9B00"/>
              </a:buClr>
              <a:buSzPct val="100000"/>
              <a:buFont typeface="Arial"/>
              <a:buNone/>
            </a:pPr>
            <a:endParaRPr dirty="0">
              <a:solidFill>
                <a:srgbClr val="FF9B00"/>
              </a:solidFill>
              <a:latin typeface="Gilroy" pitchFamily="2" charset="77"/>
            </a:endParaRPr>
          </a:p>
        </p:txBody>
      </p:sp>
      <p:sp>
        <p:nvSpPr>
          <p:cNvPr id="146" name="Google Shape;146;p8"/>
          <p:cNvSpPr txBox="1"/>
          <p:nvPr/>
        </p:nvSpPr>
        <p:spPr>
          <a:xfrm>
            <a:off x="325180" y="1473200"/>
            <a:ext cx="6105536" cy="3049173"/>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chemeClr val="dk1"/>
              </a:buClr>
              <a:buSzPts val="1100"/>
              <a:buFont typeface="Arial"/>
              <a:buNone/>
            </a:pPr>
            <a:r>
              <a:rPr lang="en-US" dirty="0">
                <a:latin typeface="Gilroy" pitchFamily="2" charset="77"/>
              </a:rPr>
              <a:t>The living probiotic microorganisms (</a:t>
            </a:r>
            <a:r>
              <a:rPr lang="en-US" dirty="0" err="1">
                <a:latin typeface="Gilroy" pitchFamily="2" charset="77"/>
              </a:rPr>
              <a:t>lacto</a:t>
            </a:r>
            <a:r>
              <a:rPr lang="en-US" dirty="0">
                <a:latin typeface="Gilroy" pitchFamily="2" charset="77"/>
              </a:rPr>
              <a:t>- and </a:t>
            </a:r>
            <a:r>
              <a:rPr lang="en-US" dirty="0" err="1">
                <a:latin typeface="Gilroy" pitchFamily="2" charset="77"/>
              </a:rPr>
              <a:t>bifidobacteria</a:t>
            </a:r>
            <a:r>
              <a:rPr lang="en-US" dirty="0">
                <a:latin typeface="Gilroy" pitchFamily="2" charset="77"/>
              </a:rPr>
              <a:t>) secrete certain useful organic acids, vitamins and substances with antibacterial properties.</a:t>
            </a:r>
            <a:endParaRPr dirty="0">
              <a:latin typeface="Gilroy" pitchFamily="2" charset="77"/>
            </a:endParaRPr>
          </a:p>
          <a:p>
            <a:pPr marL="0" marR="0" lvl="0" indent="0" algn="l" rtl="0">
              <a:lnSpc>
                <a:spcPct val="100000"/>
              </a:lnSpc>
              <a:spcBef>
                <a:spcPts val="0"/>
              </a:spcBef>
              <a:spcAft>
                <a:spcPts val="0"/>
              </a:spcAft>
              <a:buClr>
                <a:schemeClr val="dk1"/>
              </a:buClr>
              <a:buSzPts val="1100"/>
              <a:buFont typeface="Arial"/>
              <a:buNone/>
            </a:pPr>
            <a:endParaRPr dirty="0">
              <a:latin typeface="Gilroy" pitchFamily="2" charset="77"/>
            </a:endParaRPr>
          </a:p>
          <a:p>
            <a:pPr marL="0" marR="0" lvl="0" indent="0" algn="l" rtl="0">
              <a:lnSpc>
                <a:spcPct val="100000"/>
              </a:lnSpc>
              <a:spcBef>
                <a:spcPts val="0"/>
              </a:spcBef>
              <a:spcAft>
                <a:spcPts val="0"/>
              </a:spcAft>
              <a:buClr>
                <a:schemeClr val="dk1"/>
              </a:buClr>
              <a:buSzPts val="1100"/>
              <a:buFont typeface="Arial"/>
              <a:buNone/>
            </a:pPr>
            <a:r>
              <a:rPr lang="en-US" dirty="0">
                <a:latin typeface="Gilroy" pitchFamily="2" charset="77"/>
              </a:rPr>
              <a:t>The combination of these substances is called </a:t>
            </a:r>
            <a:r>
              <a:rPr lang="en-US" i="1" dirty="0" err="1">
                <a:latin typeface="Gilroy-RegularItalic" pitchFamily="2" charset="77"/>
              </a:rPr>
              <a:t>metabiotics</a:t>
            </a:r>
            <a:r>
              <a:rPr lang="en-US" i="1" dirty="0">
                <a:latin typeface="Gilroy-RegularItalic" pitchFamily="2" charset="77"/>
              </a:rPr>
              <a:t> </a:t>
            </a:r>
            <a:r>
              <a:rPr lang="en-US" dirty="0">
                <a:latin typeface="Gilroy" pitchFamily="2" charset="77"/>
              </a:rPr>
              <a:t>(active metabolites); they have biological activity and can take part in the biochemical process, thereby improving the </a:t>
            </a:r>
            <a:r>
              <a:rPr lang="en-US" dirty="0">
                <a:solidFill>
                  <a:schemeClr val="dk1"/>
                </a:solidFill>
                <a:latin typeface="Gilroy" pitchFamily="2" charset="77"/>
              </a:rPr>
              <a:t>probiotics</a:t>
            </a:r>
            <a:r>
              <a:rPr lang="en-US" dirty="0">
                <a:latin typeface="Gilroy" pitchFamily="2" charset="77"/>
              </a:rPr>
              <a:t> environment.</a:t>
            </a:r>
            <a:endParaRPr dirty="0">
              <a:latin typeface="Gilroy" pitchFamily="2" charset="77"/>
            </a:endParaRPr>
          </a:p>
        </p:txBody>
      </p:sp>
      <p:pic>
        <p:nvPicPr>
          <p:cNvPr id="147" name="Google Shape;147;p8" descr="image10.png"/>
          <p:cNvPicPr preferRelativeResize="0"/>
          <p:nvPr/>
        </p:nvPicPr>
        <p:blipFill rotWithShape="1">
          <a:blip r:embed="rId3">
            <a:alphaModFix/>
          </a:blip>
          <a:srcRect/>
          <a:stretch/>
        </p:blipFill>
        <p:spPr>
          <a:xfrm>
            <a:off x="8013700" y="4782446"/>
            <a:ext cx="812800" cy="203778"/>
          </a:xfrm>
          <a:prstGeom prst="rect">
            <a:avLst/>
          </a:prstGeom>
          <a:noFill/>
          <a:ln>
            <a:noFill/>
          </a:ln>
        </p:spPr>
      </p:pic>
      <p:pic>
        <p:nvPicPr>
          <p:cNvPr id="148" name="Google Shape;148;p8" descr="Metastick_pres-03.png"/>
          <p:cNvPicPr preferRelativeResize="0"/>
          <p:nvPr/>
        </p:nvPicPr>
        <p:blipFill rotWithShape="1">
          <a:blip r:embed="rId4">
            <a:alphaModFix/>
          </a:blip>
          <a:srcRect/>
          <a:stretch/>
        </p:blipFill>
        <p:spPr>
          <a:xfrm>
            <a:off x="7061448" y="416553"/>
            <a:ext cx="1741587" cy="1741588"/>
          </a:xfrm>
          <a:prstGeom prst="rect">
            <a:avLst/>
          </a:prstGeom>
          <a:noFill/>
          <a:ln>
            <a:noFill/>
          </a:ln>
        </p:spPr>
      </p:pic>
      <p:pic>
        <p:nvPicPr>
          <p:cNvPr id="149" name="Google Shape;149;p8" descr="Metastick_pres-04.png"/>
          <p:cNvPicPr preferRelativeResize="0"/>
          <p:nvPr/>
        </p:nvPicPr>
        <p:blipFill rotWithShape="1">
          <a:blip r:embed="rId5">
            <a:alphaModFix/>
          </a:blip>
          <a:srcRect/>
          <a:stretch/>
        </p:blipFill>
        <p:spPr>
          <a:xfrm>
            <a:off x="7061448" y="2465486"/>
            <a:ext cx="1741587" cy="17415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9"/>
          <p:cNvSpPr txBox="1"/>
          <p:nvPr/>
        </p:nvSpPr>
        <p:spPr>
          <a:xfrm>
            <a:off x="6668497" y="1730975"/>
            <a:ext cx="1953300" cy="2255152"/>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FF9B00"/>
              </a:buClr>
              <a:buSzPts val="1400"/>
              <a:buFont typeface="Arial"/>
              <a:buNone/>
            </a:pPr>
            <a:r>
              <a:rPr lang="en-US" dirty="0" err="1">
                <a:solidFill>
                  <a:srgbClr val="FF9B00"/>
                </a:solidFill>
                <a:latin typeface="Gilroy" pitchFamily="2" charset="77"/>
              </a:rPr>
              <a:t>Metabiotics</a:t>
            </a:r>
            <a:r>
              <a:rPr lang="en-US" dirty="0">
                <a:solidFill>
                  <a:srgbClr val="FF9B00"/>
                </a:solidFill>
                <a:latin typeface="Gilroy" pitchFamily="2" charset="77"/>
              </a:rPr>
              <a:t> (postbiotics)</a:t>
            </a:r>
            <a:r>
              <a:rPr lang="en-US" sz="1100" dirty="0">
                <a:solidFill>
                  <a:srgbClr val="262626"/>
                </a:solidFill>
                <a:latin typeface="Gilroy" pitchFamily="2" charset="77"/>
              </a:rPr>
              <a:t> are structural components of probiotics or products of their metabolism, which have biological activity and optimize the growth of our own intestinal microflora.</a:t>
            </a:r>
            <a:endParaRPr sz="1100" dirty="0">
              <a:solidFill>
                <a:srgbClr val="262626"/>
              </a:solidFill>
              <a:latin typeface="Gilroy" pitchFamily="2" charset="77"/>
            </a:endParaRPr>
          </a:p>
          <a:p>
            <a:pPr marL="0" marR="0" lvl="0" indent="0" algn="l" rtl="0">
              <a:lnSpc>
                <a:spcPct val="115000"/>
              </a:lnSpc>
              <a:spcBef>
                <a:spcPts val="0"/>
              </a:spcBef>
              <a:spcAft>
                <a:spcPts val="0"/>
              </a:spcAft>
              <a:buClr>
                <a:srgbClr val="262626"/>
              </a:buClr>
              <a:buSzPts val="1200"/>
              <a:buFont typeface="Arial"/>
              <a:buNone/>
            </a:pPr>
            <a:endParaRPr sz="1200" b="0" i="0" u="none" strike="noStrike" cap="none" dirty="0">
              <a:solidFill>
                <a:srgbClr val="262626"/>
              </a:solidFill>
              <a:latin typeface="Gilroy" pitchFamily="2" charset="77"/>
              <a:sym typeface="Arial"/>
            </a:endParaRPr>
          </a:p>
        </p:txBody>
      </p:sp>
      <p:cxnSp>
        <p:nvCxnSpPr>
          <p:cNvPr id="155" name="Google Shape;155;p9"/>
          <p:cNvCxnSpPr/>
          <p:nvPr/>
        </p:nvCxnSpPr>
        <p:spPr>
          <a:xfrm>
            <a:off x="6297193" y="1909273"/>
            <a:ext cx="368711" cy="1"/>
          </a:xfrm>
          <a:prstGeom prst="straightConnector1">
            <a:avLst/>
          </a:prstGeom>
          <a:noFill/>
          <a:ln w="9525" cap="flat" cmpd="sng">
            <a:solidFill>
              <a:srgbClr val="E28153"/>
            </a:solidFill>
            <a:prstDash val="solid"/>
            <a:round/>
            <a:headEnd type="none" w="sm" len="sm"/>
            <a:tailEnd type="none" w="sm" len="sm"/>
          </a:ln>
        </p:spPr>
      </p:cxnSp>
      <p:sp>
        <p:nvSpPr>
          <p:cNvPr id="156" name="Google Shape;156;p9"/>
          <p:cNvSpPr/>
          <p:nvPr/>
        </p:nvSpPr>
        <p:spPr>
          <a:xfrm>
            <a:off x="6057819" y="2044169"/>
            <a:ext cx="147919" cy="147919"/>
          </a:xfrm>
          <a:prstGeom prst="ellipse">
            <a:avLst/>
          </a:prstGeom>
          <a:solidFill>
            <a:srgbClr val="E38152"/>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sym typeface="Arial"/>
            </a:endParaRPr>
          </a:p>
        </p:txBody>
      </p:sp>
      <p:cxnSp>
        <p:nvCxnSpPr>
          <p:cNvPr id="157" name="Google Shape;157;p9"/>
          <p:cNvCxnSpPr/>
          <p:nvPr/>
        </p:nvCxnSpPr>
        <p:spPr>
          <a:xfrm rot="10800000" flipH="1">
            <a:off x="6106378" y="1906446"/>
            <a:ext cx="191563" cy="241629"/>
          </a:xfrm>
          <a:prstGeom prst="straightConnector1">
            <a:avLst/>
          </a:prstGeom>
          <a:noFill/>
          <a:ln w="9525" cap="flat" cmpd="sng">
            <a:solidFill>
              <a:srgbClr val="E28153"/>
            </a:solidFill>
            <a:prstDash val="solid"/>
            <a:round/>
            <a:headEnd type="none" w="sm" len="sm"/>
            <a:tailEnd type="none" w="sm" len="sm"/>
          </a:ln>
        </p:spPr>
      </p:cxnSp>
      <p:sp>
        <p:nvSpPr>
          <p:cNvPr id="158" name="Google Shape;158;p9"/>
          <p:cNvSpPr txBox="1"/>
          <p:nvPr/>
        </p:nvSpPr>
        <p:spPr>
          <a:xfrm>
            <a:off x="336547" y="1527010"/>
            <a:ext cx="2211448" cy="499786"/>
          </a:xfrm>
          <a:prstGeom prst="rect">
            <a:avLst/>
          </a:prstGeom>
          <a:noFill/>
          <a:ln>
            <a:noFill/>
          </a:ln>
        </p:spPr>
        <p:txBody>
          <a:bodyPr spcFirstLastPara="1" wrap="square" lIns="91400" tIns="91400" rIns="91400" bIns="91400" anchor="t" anchorCtr="0">
            <a:normAutofit/>
          </a:bodyPr>
          <a:lstStyle/>
          <a:p>
            <a:pPr marL="0" marR="0" lvl="0" indent="0" algn="l" rtl="0">
              <a:lnSpc>
                <a:spcPct val="115000"/>
              </a:lnSpc>
              <a:spcBef>
                <a:spcPts val="0"/>
              </a:spcBef>
              <a:spcAft>
                <a:spcPts val="0"/>
              </a:spcAft>
              <a:buClr>
                <a:srgbClr val="262626"/>
              </a:buClr>
              <a:buSzPts val="1400"/>
              <a:buFont typeface="Arial"/>
              <a:buNone/>
            </a:pPr>
            <a:r>
              <a:rPr lang="en-US">
                <a:solidFill>
                  <a:srgbClr val="262626"/>
                </a:solidFill>
                <a:latin typeface="Gilroy" pitchFamily="2" charset="77"/>
              </a:rPr>
              <a:t>Prebiotics</a:t>
            </a:r>
            <a:endParaRPr>
              <a:latin typeface="Gilroy" pitchFamily="2" charset="77"/>
            </a:endParaRPr>
          </a:p>
        </p:txBody>
      </p:sp>
      <p:cxnSp>
        <p:nvCxnSpPr>
          <p:cNvPr id="159" name="Google Shape;159;p9"/>
          <p:cNvCxnSpPr/>
          <p:nvPr/>
        </p:nvCxnSpPr>
        <p:spPr>
          <a:xfrm>
            <a:off x="1171489" y="1810752"/>
            <a:ext cx="493051" cy="493051"/>
          </a:xfrm>
          <a:prstGeom prst="straightConnector1">
            <a:avLst/>
          </a:prstGeom>
          <a:noFill/>
          <a:ln w="9525" cap="flat" cmpd="sng">
            <a:solidFill>
              <a:srgbClr val="E2E1E2"/>
            </a:solidFill>
            <a:prstDash val="solid"/>
            <a:round/>
            <a:headEnd type="none" w="sm" len="sm"/>
            <a:tailEnd type="none" w="sm" len="sm"/>
          </a:ln>
        </p:spPr>
      </p:cxnSp>
      <p:sp>
        <p:nvSpPr>
          <p:cNvPr id="160" name="Google Shape;160;p9"/>
          <p:cNvSpPr/>
          <p:nvPr/>
        </p:nvSpPr>
        <p:spPr>
          <a:xfrm>
            <a:off x="1566668" y="2199483"/>
            <a:ext cx="147919" cy="147919"/>
          </a:xfrm>
          <a:prstGeom prst="ellipse">
            <a:avLst/>
          </a:prstGeom>
          <a:solidFill>
            <a:srgbClr val="E2E1E2"/>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sym typeface="Arial"/>
            </a:endParaRPr>
          </a:p>
        </p:txBody>
      </p:sp>
      <p:sp>
        <p:nvSpPr>
          <p:cNvPr id="161" name="Google Shape;161;p9"/>
          <p:cNvSpPr txBox="1"/>
          <p:nvPr/>
        </p:nvSpPr>
        <p:spPr>
          <a:xfrm>
            <a:off x="709081" y="4221939"/>
            <a:ext cx="2152106" cy="557167"/>
          </a:xfrm>
          <a:prstGeom prst="rect">
            <a:avLst/>
          </a:prstGeom>
          <a:noFill/>
          <a:ln>
            <a:noFill/>
          </a:ln>
        </p:spPr>
        <p:txBody>
          <a:bodyPr spcFirstLastPara="1" wrap="square" lIns="91400" tIns="91400" rIns="91400" bIns="91400" anchor="t" anchorCtr="0">
            <a:normAutofit/>
          </a:bodyPr>
          <a:lstStyle/>
          <a:p>
            <a:pPr marL="0" marR="0" lvl="0" indent="0" algn="l" rtl="0">
              <a:lnSpc>
                <a:spcPct val="115000"/>
              </a:lnSpc>
              <a:spcBef>
                <a:spcPts val="0"/>
              </a:spcBef>
              <a:spcAft>
                <a:spcPts val="0"/>
              </a:spcAft>
              <a:buClr>
                <a:srgbClr val="262626"/>
              </a:buClr>
              <a:buSzPts val="1400"/>
              <a:buFont typeface="Arial"/>
              <a:buNone/>
            </a:pPr>
            <a:r>
              <a:rPr lang="en-US">
                <a:solidFill>
                  <a:srgbClr val="262626"/>
                </a:solidFill>
                <a:latin typeface="Gilroy" pitchFamily="2" charset="77"/>
              </a:rPr>
              <a:t>Probiotics</a:t>
            </a:r>
            <a:endParaRPr>
              <a:latin typeface="Gilroy" pitchFamily="2" charset="77"/>
            </a:endParaRPr>
          </a:p>
        </p:txBody>
      </p:sp>
      <p:cxnSp>
        <p:nvCxnSpPr>
          <p:cNvPr id="162" name="Google Shape;162;p9"/>
          <p:cNvCxnSpPr/>
          <p:nvPr/>
        </p:nvCxnSpPr>
        <p:spPr>
          <a:xfrm rot="10800000" flipH="1">
            <a:off x="1762472" y="3607738"/>
            <a:ext cx="1069083" cy="627524"/>
          </a:xfrm>
          <a:prstGeom prst="straightConnector1">
            <a:avLst/>
          </a:prstGeom>
          <a:noFill/>
          <a:ln w="9525" cap="flat" cmpd="sng">
            <a:solidFill>
              <a:srgbClr val="EEEDE7"/>
            </a:solidFill>
            <a:prstDash val="solid"/>
            <a:round/>
            <a:headEnd type="none" w="sm" len="sm"/>
            <a:tailEnd type="none" w="sm" len="sm"/>
          </a:ln>
        </p:spPr>
      </p:cxnSp>
      <p:sp>
        <p:nvSpPr>
          <p:cNvPr id="163" name="Google Shape;163;p9"/>
          <p:cNvSpPr/>
          <p:nvPr/>
        </p:nvSpPr>
        <p:spPr>
          <a:xfrm>
            <a:off x="2771436" y="3523998"/>
            <a:ext cx="147919" cy="147919"/>
          </a:xfrm>
          <a:prstGeom prst="ellipse">
            <a:avLst/>
          </a:prstGeom>
          <a:solidFill>
            <a:srgbClr val="EEEDE7"/>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sym typeface="Arial"/>
            </a:endParaRPr>
          </a:p>
        </p:txBody>
      </p:sp>
      <p:sp>
        <p:nvSpPr>
          <p:cNvPr id="164" name="Google Shape;164;p9"/>
          <p:cNvSpPr txBox="1"/>
          <p:nvPr/>
        </p:nvSpPr>
        <p:spPr>
          <a:xfrm>
            <a:off x="310847" y="319124"/>
            <a:ext cx="8633988" cy="1259394"/>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chemeClr val="dk1"/>
              </a:buClr>
              <a:buSzPts val="1100"/>
              <a:buFont typeface="Arial"/>
              <a:buNone/>
            </a:pPr>
            <a:r>
              <a:rPr lang="en-US" sz="2800" b="1" dirty="0">
                <a:solidFill>
                  <a:srgbClr val="FF9B00"/>
                </a:solidFill>
                <a:latin typeface="Gilroy" pitchFamily="2" charset="77"/>
              </a:rPr>
              <a:t>A new generation of products </a:t>
            </a:r>
            <a:endParaRPr sz="2800" b="1" dirty="0">
              <a:solidFill>
                <a:srgbClr val="FF9B00"/>
              </a:solidFill>
              <a:latin typeface="Gilroy" pitchFamily="2" charset="77"/>
            </a:endParaRPr>
          </a:p>
          <a:p>
            <a:pPr marL="0" marR="0" lvl="0" indent="0" algn="l" rtl="0">
              <a:lnSpc>
                <a:spcPct val="100000"/>
              </a:lnSpc>
              <a:spcBef>
                <a:spcPts val="0"/>
              </a:spcBef>
              <a:spcAft>
                <a:spcPts val="0"/>
              </a:spcAft>
              <a:buClr>
                <a:schemeClr val="dk1"/>
              </a:buClr>
              <a:buSzPts val="1100"/>
              <a:buFont typeface="Arial"/>
              <a:buNone/>
            </a:pPr>
            <a:r>
              <a:rPr lang="en-US" sz="2800" b="1" dirty="0">
                <a:solidFill>
                  <a:srgbClr val="FF9B00"/>
                </a:solidFill>
                <a:latin typeface="Gilroy" pitchFamily="2" charset="77"/>
              </a:rPr>
              <a:t>to take care of intestinal microflora</a:t>
            </a:r>
            <a:endParaRPr sz="2800" b="1" dirty="0">
              <a:solidFill>
                <a:srgbClr val="FF9B00"/>
              </a:solidFill>
              <a:latin typeface="Gilroy" pitchFamily="2" charset="77"/>
            </a:endParaRPr>
          </a:p>
        </p:txBody>
      </p:sp>
      <p:pic>
        <p:nvPicPr>
          <p:cNvPr id="165" name="Google Shape;165;p9" descr="image10.png"/>
          <p:cNvPicPr preferRelativeResize="0"/>
          <p:nvPr/>
        </p:nvPicPr>
        <p:blipFill rotWithShape="1">
          <a:blip r:embed="rId3">
            <a:alphaModFix/>
          </a:blip>
          <a:srcRect/>
          <a:stretch/>
        </p:blipFill>
        <p:spPr>
          <a:xfrm>
            <a:off x="8013700" y="4782446"/>
            <a:ext cx="812800" cy="203778"/>
          </a:xfrm>
          <a:prstGeom prst="rect">
            <a:avLst/>
          </a:prstGeom>
          <a:noFill/>
          <a:ln>
            <a:noFill/>
          </a:ln>
        </p:spPr>
      </p:pic>
      <p:pic>
        <p:nvPicPr>
          <p:cNvPr id="166" name="Google Shape;166;p9" descr="Metastick_pres-05.png"/>
          <p:cNvPicPr preferRelativeResize="0"/>
          <p:nvPr/>
        </p:nvPicPr>
        <p:blipFill rotWithShape="1">
          <a:blip r:embed="rId4">
            <a:alphaModFix/>
          </a:blip>
          <a:srcRect/>
          <a:stretch/>
        </p:blipFill>
        <p:spPr>
          <a:xfrm>
            <a:off x="1393984" y="1483632"/>
            <a:ext cx="5172084" cy="34542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0"/>
          <p:cNvSpPr/>
          <p:nvPr/>
        </p:nvSpPr>
        <p:spPr>
          <a:xfrm>
            <a:off x="-99782" y="-65233"/>
            <a:ext cx="9343564" cy="5273966"/>
          </a:xfrm>
          <a:prstGeom prst="rect">
            <a:avLst/>
          </a:prstGeom>
          <a:gradFill>
            <a:gsLst>
              <a:gs pos="0">
                <a:srgbClr val="F7AF3F"/>
              </a:gs>
              <a:gs pos="100000">
                <a:srgbClr val="FFE160"/>
              </a:gs>
            </a:gsLst>
            <a:lin ang="19789215"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sp>
        <p:nvSpPr>
          <p:cNvPr id="172" name="Google Shape;172;p10"/>
          <p:cNvSpPr txBox="1"/>
          <p:nvPr/>
        </p:nvSpPr>
        <p:spPr>
          <a:xfrm>
            <a:off x="336247" y="881703"/>
            <a:ext cx="4353600" cy="3400850"/>
          </a:xfrm>
          <a:prstGeom prst="rect">
            <a:avLst/>
          </a:prstGeom>
          <a:noFill/>
          <a:ln>
            <a:noFill/>
          </a:ln>
        </p:spPr>
        <p:txBody>
          <a:bodyPr spcFirstLastPara="1" wrap="square" lIns="91400" tIns="91400" rIns="91400" bIns="91400" anchor="t" anchorCtr="0">
            <a:spAutoFit/>
          </a:bodyPr>
          <a:lstStyle/>
          <a:p>
            <a:pPr marL="0" lvl="0" indent="0" algn="l" rtl="0">
              <a:spcBef>
                <a:spcPts val="0"/>
              </a:spcBef>
              <a:spcAft>
                <a:spcPts val="0"/>
              </a:spcAft>
              <a:buClr>
                <a:schemeClr val="dk1"/>
              </a:buClr>
              <a:buSzPts val="1600"/>
              <a:buFont typeface="Arial"/>
              <a:buNone/>
            </a:pPr>
            <a:r>
              <a:rPr lang="en-US" sz="1600" b="1" dirty="0">
                <a:solidFill>
                  <a:srgbClr val="FFFB5C"/>
                </a:solidFill>
                <a:latin typeface="Gilroy" pitchFamily="2" charset="77"/>
                <a:ea typeface="Helvetica Neue"/>
                <a:cs typeface="Helvetica Neue"/>
                <a:sym typeface="Helvetica Neue"/>
              </a:rPr>
              <a:t>A new generation of products </a:t>
            </a:r>
            <a:br>
              <a:rPr lang="en-US" sz="1600" b="1" dirty="0">
                <a:solidFill>
                  <a:srgbClr val="FFFB5C"/>
                </a:solidFill>
                <a:latin typeface="Gilroy" pitchFamily="2" charset="77"/>
                <a:ea typeface="Helvetica Neue"/>
                <a:cs typeface="Helvetica Neue"/>
                <a:sym typeface="Helvetica Neue"/>
              </a:rPr>
            </a:br>
            <a:r>
              <a:rPr lang="en-US" sz="1600" b="1" dirty="0">
                <a:solidFill>
                  <a:srgbClr val="FFFB5C"/>
                </a:solidFill>
                <a:latin typeface="Gilroy" pitchFamily="2" charset="77"/>
                <a:ea typeface="Helvetica Neue"/>
                <a:cs typeface="Helvetica Neue"/>
                <a:sym typeface="Helvetica Neue"/>
              </a:rPr>
              <a:t>to take care of our intestinal microflora</a:t>
            </a:r>
            <a:endParaRPr sz="1600" b="1" dirty="0">
              <a:solidFill>
                <a:srgbClr val="FFFB5C"/>
              </a:solidFill>
              <a:latin typeface="Gilroy" pitchFamily="2" charset="77"/>
              <a:ea typeface="Helvetica Neue"/>
              <a:cs typeface="Helvetica Neue"/>
              <a:sym typeface="Helvetica Neue"/>
            </a:endParaRPr>
          </a:p>
          <a:p>
            <a:pPr marL="0" marR="0" lvl="0" indent="0" algn="l" rtl="0">
              <a:lnSpc>
                <a:spcPct val="130000"/>
              </a:lnSpc>
              <a:spcBef>
                <a:spcPts val="0"/>
              </a:spcBef>
              <a:spcAft>
                <a:spcPts val="0"/>
              </a:spcAft>
              <a:buClr>
                <a:srgbClr val="FFFFFF"/>
              </a:buClr>
              <a:buSzPts val="1600"/>
              <a:buFont typeface="Arial"/>
              <a:buNone/>
            </a:pPr>
            <a:endParaRPr sz="1600" dirty="0">
              <a:solidFill>
                <a:srgbClr val="FFFFFF"/>
              </a:solidFill>
              <a:latin typeface="Gilroy" pitchFamily="2" charset="77"/>
            </a:endParaRPr>
          </a:p>
          <a:p>
            <a:pPr marL="0" marR="0" lvl="0" indent="0" algn="l" rtl="0">
              <a:lnSpc>
                <a:spcPct val="130000"/>
              </a:lnSpc>
              <a:spcBef>
                <a:spcPts val="0"/>
              </a:spcBef>
              <a:spcAft>
                <a:spcPts val="0"/>
              </a:spcAft>
              <a:buClr>
                <a:srgbClr val="404040"/>
              </a:buClr>
              <a:buSzPts val="1400"/>
              <a:buFont typeface="Arial"/>
              <a:buNone/>
            </a:pPr>
            <a:endParaRPr sz="1400" b="0" i="0" u="none" strike="noStrike" cap="none" dirty="0">
              <a:solidFill>
                <a:srgbClr val="404040"/>
              </a:solidFill>
              <a:latin typeface="Gilroy" pitchFamily="2" charset="77"/>
              <a:sym typeface="Arial"/>
            </a:endParaRPr>
          </a:p>
          <a:p>
            <a:pPr marL="457200" lvl="0" indent="-323850" algn="l" rtl="0">
              <a:lnSpc>
                <a:spcPct val="115000"/>
              </a:lnSpc>
              <a:spcBef>
                <a:spcPts val="0"/>
              </a:spcBef>
              <a:spcAft>
                <a:spcPts val="0"/>
              </a:spcAft>
              <a:buClr>
                <a:srgbClr val="434343"/>
              </a:buClr>
              <a:buSzPts val="1500"/>
              <a:buFont typeface="Helvetica Neue"/>
              <a:buChar char="•"/>
            </a:pPr>
            <a:r>
              <a:rPr lang="en-US" sz="1500" dirty="0">
                <a:solidFill>
                  <a:srgbClr val="434343"/>
                </a:solidFill>
                <a:latin typeface="Gilroy" pitchFamily="2" charset="77"/>
                <a:ea typeface="Helvetica Neue"/>
                <a:cs typeface="Helvetica Neue"/>
                <a:sym typeface="Helvetica Neue"/>
              </a:rPr>
              <a:t>Take effect immediately </a:t>
            </a:r>
            <a:endParaRPr sz="1500" dirty="0">
              <a:solidFill>
                <a:srgbClr val="434343"/>
              </a:solidFill>
              <a:latin typeface="Gilroy" pitchFamily="2" charset="77"/>
              <a:ea typeface="Helvetica Neue"/>
              <a:cs typeface="Helvetica Neue"/>
              <a:sym typeface="Helvetica Neue"/>
            </a:endParaRPr>
          </a:p>
          <a:p>
            <a:pPr marL="457200" lvl="0" indent="-323850" algn="l" rtl="0">
              <a:lnSpc>
                <a:spcPct val="115000"/>
              </a:lnSpc>
              <a:spcBef>
                <a:spcPts val="0"/>
              </a:spcBef>
              <a:spcAft>
                <a:spcPts val="0"/>
              </a:spcAft>
              <a:buClr>
                <a:srgbClr val="434343"/>
              </a:buClr>
              <a:buSzPts val="1500"/>
              <a:buFont typeface="Helvetica Neue"/>
              <a:buChar char="•"/>
            </a:pPr>
            <a:r>
              <a:rPr lang="en-US" sz="1500" dirty="0">
                <a:solidFill>
                  <a:srgbClr val="434343"/>
                </a:solidFill>
                <a:latin typeface="Gilroy" pitchFamily="2" charset="77"/>
                <a:ea typeface="Helvetica Neue"/>
                <a:cs typeface="Helvetica Neue"/>
                <a:sym typeface="Helvetica Neue"/>
              </a:rPr>
              <a:t>Activate natural healthy microflora growth</a:t>
            </a:r>
            <a:endParaRPr sz="1500" dirty="0">
              <a:solidFill>
                <a:srgbClr val="434343"/>
              </a:solidFill>
              <a:latin typeface="Gilroy" pitchFamily="2" charset="77"/>
              <a:ea typeface="Helvetica Neue"/>
              <a:cs typeface="Helvetica Neue"/>
              <a:sym typeface="Helvetica Neue"/>
            </a:endParaRPr>
          </a:p>
          <a:p>
            <a:pPr marL="457200" lvl="0" indent="-323850" algn="l" rtl="0">
              <a:lnSpc>
                <a:spcPct val="115000"/>
              </a:lnSpc>
              <a:spcBef>
                <a:spcPts val="0"/>
              </a:spcBef>
              <a:spcAft>
                <a:spcPts val="0"/>
              </a:spcAft>
              <a:buClr>
                <a:srgbClr val="434343"/>
              </a:buClr>
              <a:buSzPts val="1500"/>
              <a:buFont typeface="Helvetica Neue"/>
              <a:buChar char="•"/>
            </a:pPr>
            <a:r>
              <a:rPr lang="en-US" sz="1500" dirty="0">
                <a:solidFill>
                  <a:srgbClr val="434343"/>
                </a:solidFill>
                <a:latin typeface="Gilroy" pitchFamily="2" charset="77"/>
                <a:ea typeface="Helvetica Neue"/>
                <a:cs typeface="Helvetica Neue"/>
                <a:sym typeface="Helvetica Neue"/>
              </a:rPr>
              <a:t>Don’t conflict with the body's microbiota and is highly digestible</a:t>
            </a:r>
            <a:endParaRPr sz="1500" dirty="0">
              <a:solidFill>
                <a:srgbClr val="434343"/>
              </a:solidFill>
              <a:latin typeface="Gilroy" pitchFamily="2" charset="77"/>
              <a:ea typeface="Helvetica Neue"/>
              <a:cs typeface="Helvetica Neue"/>
              <a:sym typeface="Helvetica Neue"/>
            </a:endParaRPr>
          </a:p>
          <a:p>
            <a:pPr marL="457200" lvl="0" indent="-323850" algn="l" rtl="0">
              <a:lnSpc>
                <a:spcPct val="115000"/>
              </a:lnSpc>
              <a:spcBef>
                <a:spcPts val="0"/>
              </a:spcBef>
              <a:spcAft>
                <a:spcPts val="0"/>
              </a:spcAft>
              <a:buClr>
                <a:srgbClr val="434343"/>
              </a:buClr>
              <a:buSzPts val="1500"/>
              <a:buFont typeface="Helvetica Neue"/>
              <a:buChar char="•"/>
            </a:pPr>
            <a:r>
              <a:rPr lang="en-US" sz="1500" dirty="0">
                <a:solidFill>
                  <a:srgbClr val="434343"/>
                </a:solidFill>
                <a:latin typeface="Gilroy" pitchFamily="2" charset="77"/>
                <a:ea typeface="Helvetica Neue"/>
                <a:cs typeface="Helvetica Neue"/>
                <a:sym typeface="Helvetica Neue"/>
              </a:rPr>
              <a:t>Tolerant to acidic environments and antibiotics </a:t>
            </a:r>
          </a:p>
          <a:p>
            <a:pPr marL="457200" lvl="0" indent="-323850" algn="l" rtl="0">
              <a:lnSpc>
                <a:spcPct val="115000"/>
              </a:lnSpc>
              <a:spcBef>
                <a:spcPts val="0"/>
              </a:spcBef>
              <a:spcAft>
                <a:spcPts val="0"/>
              </a:spcAft>
              <a:buClr>
                <a:srgbClr val="434343"/>
              </a:buClr>
              <a:buSzPts val="1500"/>
              <a:buFont typeface="Helvetica Neue"/>
              <a:buChar char="•"/>
            </a:pPr>
            <a:r>
              <a:rPr lang="en-US" sz="1500" dirty="0">
                <a:solidFill>
                  <a:srgbClr val="434343"/>
                </a:solidFill>
                <a:latin typeface="Gilroy" pitchFamily="2" charset="77"/>
                <a:ea typeface="Helvetica Neue"/>
                <a:cs typeface="Helvetica Neue"/>
                <a:sym typeface="Helvetica Neue"/>
              </a:rPr>
              <a:t>Long shelf life </a:t>
            </a:r>
            <a:endParaRPr sz="1500" dirty="0">
              <a:solidFill>
                <a:srgbClr val="434343"/>
              </a:solidFill>
              <a:latin typeface="Gilroy" pitchFamily="2" charset="77"/>
              <a:ea typeface="Helvetica Neue"/>
              <a:cs typeface="Helvetica Neue"/>
              <a:sym typeface="Helvetica Neue"/>
            </a:endParaRPr>
          </a:p>
          <a:p>
            <a:pPr marL="0" lvl="0" indent="0" algn="l" rtl="0">
              <a:lnSpc>
                <a:spcPct val="115000"/>
              </a:lnSpc>
              <a:spcBef>
                <a:spcPts val="0"/>
              </a:spcBef>
              <a:spcAft>
                <a:spcPts val="0"/>
              </a:spcAft>
              <a:buNone/>
            </a:pPr>
            <a:endParaRPr sz="1500" dirty="0">
              <a:solidFill>
                <a:srgbClr val="434343"/>
              </a:solidFill>
              <a:latin typeface="Gilroy" pitchFamily="2" charset="77"/>
              <a:ea typeface="Helvetica Neue"/>
              <a:cs typeface="Helvetica Neue"/>
              <a:sym typeface="Helvetica Neue"/>
            </a:endParaRPr>
          </a:p>
        </p:txBody>
      </p:sp>
      <p:sp>
        <p:nvSpPr>
          <p:cNvPr id="173" name="Google Shape;173;p10"/>
          <p:cNvSpPr txBox="1"/>
          <p:nvPr/>
        </p:nvSpPr>
        <p:spPr>
          <a:xfrm>
            <a:off x="310845" y="352576"/>
            <a:ext cx="3324600" cy="960300"/>
          </a:xfrm>
          <a:prstGeom prst="rect">
            <a:avLst/>
          </a:prstGeom>
          <a:noFill/>
          <a:ln>
            <a:noFill/>
          </a:ln>
        </p:spPr>
        <p:txBody>
          <a:bodyPr spcFirstLastPara="1" wrap="square" lIns="91400" tIns="91400" rIns="91400" bIns="91400" anchor="t" anchorCtr="0">
            <a:spAutoFit/>
          </a:bodyPr>
          <a:lstStyle/>
          <a:p>
            <a:pPr marL="0" lvl="0" indent="0" algn="l" rtl="0">
              <a:spcBef>
                <a:spcPts val="0"/>
              </a:spcBef>
              <a:spcAft>
                <a:spcPts val="0"/>
              </a:spcAft>
              <a:buClr>
                <a:schemeClr val="dk1"/>
              </a:buClr>
              <a:buSzPts val="2800"/>
              <a:buFont typeface="Arial"/>
              <a:buNone/>
            </a:pPr>
            <a:r>
              <a:rPr lang="en-US" sz="2800" b="1">
                <a:solidFill>
                  <a:srgbClr val="FFFB5C"/>
                </a:solidFill>
                <a:latin typeface="Gilroy" pitchFamily="2" charset="77"/>
                <a:ea typeface="Helvetica Neue"/>
                <a:cs typeface="Helvetica Neue"/>
                <a:sym typeface="Helvetica Neue"/>
              </a:rPr>
              <a:t>Metabiotics </a:t>
            </a:r>
            <a:endParaRPr sz="2800" b="1">
              <a:solidFill>
                <a:srgbClr val="FFFB5C"/>
              </a:solidFill>
              <a:latin typeface="Gilroy" pitchFamily="2" charset="77"/>
              <a:ea typeface="Helvetica Neue"/>
              <a:cs typeface="Helvetica Neue"/>
              <a:sym typeface="Helvetica Neue"/>
            </a:endParaRPr>
          </a:p>
          <a:p>
            <a:pPr marL="0" marR="0" lvl="0" indent="0" algn="l" rtl="0">
              <a:lnSpc>
                <a:spcPct val="80000"/>
              </a:lnSpc>
              <a:spcBef>
                <a:spcPts val="0"/>
              </a:spcBef>
              <a:spcAft>
                <a:spcPts val="0"/>
              </a:spcAft>
              <a:buClr>
                <a:srgbClr val="FFFFFF"/>
              </a:buClr>
              <a:buSzPts val="2800"/>
              <a:buFont typeface="Arial"/>
              <a:buNone/>
            </a:pPr>
            <a:endParaRPr sz="2800" b="1">
              <a:solidFill>
                <a:srgbClr val="FFFFFF"/>
              </a:solidFill>
              <a:latin typeface="Gilroy" pitchFamily="2" charset="77"/>
            </a:endParaRPr>
          </a:p>
        </p:txBody>
      </p:sp>
      <p:pic>
        <p:nvPicPr>
          <p:cNvPr id="174" name="Google Shape;174;p10" descr="metabio.png"/>
          <p:cNvPicPr preferRelativeResize="0"/>
          <p:nvPr/>
        </p:nvPicPr>
        <p:blipFill rotWithShape="1">
          <a:blip r:embed="rId3">
            <a:alphaModFix/>
          </a:blip>
          <a:srcRect/>
          <a:stretch/>
        </p:blipFill>
        <p:spPr>
          <a:xfrm>
            <a:off x="4610500" y="581884"/>
            <a:ext cx="4280928" cy="4100103"/>
          </a:xfrm>
          <a:prstGeom prst="rect">
            <a:avLst/>
          </a:prstGeom>
          <a:noFill/>
          <a:ln>
            <a:noFill/>
          </a:ln>
        </p:spPr>
      </p:pic>
      <p:pic>
        <p:nvPicPr>
          <p:cNvPr id="175" name="Google Shape;175;p10" descr="Image"/>
          <p:cNvPicPr preferRelativeResize="0"/>
          <p:nvPr/>
        </p:nvPicPr>
        <p:blipFill rotWithShape="1">
          <a:blip r:embed="rId4">
            <a:alphaModFix/>
          </a:blip>
          <a:srcRect/>
          <a:stretch/>
        </p:blipFill>
        <p:spPr>
          <a:xfrm>
            <a:off x="8013700" y="4782532"/>
            <a:ext cx="812800" cy="203780"/>
          </a:xfrm>
          <a:prstGeom prst="rect">
            <a:avLst/>
          </a:prstGeom>
          <a:noFill/>
          <a:ln>
            <a:noFill/>
          </a:ln>
        </p:spPr>
      </p:pic>
      <p:sp>
        <p:nvSpPr>
          <p:cNvPr id="176" name="Google Shape;176;p10"/>
          <p:cNvSpPr txBox="1"/>
          <p:nvPr/>
        </p:nvSpPr>
        <p:spPr>
          <a:xfrm>
            <a:off x="336247" y="4754900"/>
            <a:ext cx="4353600" cy="443117"/>
          </a:xfrm>
          <a:prstGeom prst="rect">
            <a:avLst/>
          </a:prstGeom>
          <a:noFill/>
          <a:ln>
            <a:noFill/>
          </a:ln>
        </p:spPr>
        <p:txBody>
          <a:bodyPr spcFirstLastPara="1" wrap="square" lIns="91400" tIns="91400" rIns="91400" bIns="91400" anchor="t" anchorCtr="0">
            <a:spAutoFit/>
          </a:bodyPr>
          <a:lstStyle/>
          <a:p>
            <a:pPr marL="0" marR="0" lvl="0" indent="0" algn="l" rtl="0">
              <a:lnSpc>
                <a:spcPct val="120000"/>
              </a:lnSpc>
              <a:spcBef>
                <a:spcPts val="0"/>
              </a:spcBef>
              <a:spcAft>
                <a:spcPts val="0"/>
              </a:spcAft>
              <a:buClr>
                <a:srgbClr val="D66830"/>
              </a:buClr>
              <a:buSzPts val="1000"/>
              <a:buFont typeface="Arial"/>
              <a:buNone/>
            </a:pPr>
            <a:endParaRPr>
              <a:latin typeface="Gilroy" pitchFamily="2" charset="77"/>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EE0"/>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2024</Words>
  <Application>Microsoft Macintosh PowerPoint</Application>
  <PresentationFormat>On-screen Show (16:9)</PresentationFormat>
  <Paragraphs>202</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Gilroy-RegularItalic</vt:lpstr>
      <vt:lpstr>Gilroy</vt:lpstr>
      <vt:lpstr>Times New Roman</vt:lpstr>
      <vt:lpstr>Helvetica Neue</vt:lpstr>
      <vt:lpstr>Simple Light</vt:lpstr>
      <vt:lpstr>Metastick Your Gut’s New BFF</vt:lpstr>
      <vt:lpstr>PowerPoint Presentation</vt:lpstr>
      <vt:lpstr>PowerPoint Presentation</vt:lpstr>
      <vt:lpstr>Microfloral imbalance in the gut manifests itself in these ways: </vt:lpstr>
      <vt:lpstr>Over 2 million people in the US suffer from an imbalanced microflora</vt:lpstr>
      <vt:lpstr>PowerPoint Presentation</vt:lpstr>
      <vt:lpstr>What happens when you use  probiotics?  </vt:lpstr>
      <vt:lpstr>PowerPoint Presentation</vt:lpstr>
      <vt:lpstr>PowerPoint Presentation</vt:lpstr>
      <vt:lpstr>PowerPoint Presentation</vt:lpstr>
      <vt:lpstr>PowerPoint Presentation</vt:lpstr>
      <vt:lpstr>At Coral Club, we focus on gut health  and create solutions inspired by nature and based on scientific research </vt:lpstr>
      <vt:lpstr>Metastick  restoring  your native  microflora</vt:lpstr>
      <vt:lpstr>PowerPoint Presentation</vt:lpstr>
      <vt:lpstr>PowerPoint Presentation</vt:lpstr>
      <vt:lpstr>Liquid substrates* of Lactobacillus Plantarum metabolites from orange peel extracts and Korean kimchi cabbage </vt:lpstr>
      <vt:lpstr>Banana peel extract</vt:lpstr>
      <vt:lpstr>Vitamin В6 </vt:lpstr>
      <vt:lpstr>Futuristic Production Process </vt:lpstr>
      <vt:lpstr>Quality control </vt:lpstr>
      <vt:lpstr>Metastick: Your Gut’s New BFF  </vt:lpstr>
      <vt:lpstr>How to use Metastick </vt:lpstr>
      <vt:lpstr>Metastick will help: </vt:lpstr>
      <vt:lpstr>Metastick is for  those who: </vt:lpstr>
      <vt:lpstr>Metastick</vt:lpstr>
      <vt:lpstr>CLUB PRICE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Metastick Your Gut’s New BFF</dc:title>
  <dc:creator>Dimitry Kantor</dc:creator>
  <cp:lastModifiedBy>Казбекова Тамара Тамерлановна</cp:lastModifiedBy>
  <cp:revision>4</cp:revision>
  <dcterms:modified xsi:type="dcterms:W3CDTF">2022-11-21T13:11:10Z</dcterms:modified>
</cp:coreProperties>
</file>